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56" r:id="rId2"/>
    <p:sldId id="363" r:id="rId3"/>
    <p:sldId id="485" r:id="rId4"/>
    <p:sldId id="367" r:id="rId5"/>
    <p:sldId id="484" r:id="rId6"/>
    <p:sldId id="366" r:id="rId7"/>
    <p:sldId id="398" r:id="rId8"/>
    <p:sldId id="368" r:id="rId9"/>
    <p:sldId id="391" r:id="rId10"/>
    <p:sldId id="388" r:id="rId11"/>
    <p:sldId id="392" r:id="rId12"/>
    <p:sldId id="370" r:id="rId13"/>
    <p:sldId id="472" r:id="rId14"/>
    <p:sldId id="337" r:id="rId15"/>
    <p:sldId id="393" r:id="rId16"/>
    <p:sldId id="371" r:id="rId17"/>
    <p:sldId id="394" r:id="rId18"/>
    <p:sldId id="443" r:id="rId19"/>
    <p:sldId id="442" r:id="rId20"/>
    <p:sldId id="480" r:id="rId21"/>
    <p:sldId id="395" r:id="rId22"/>
    <p:sldId id="448" r:id="rId23"/>
    <p:sldId id="451" r:id="rId24"/>
    <p:sldId id="482" r:id="rId25"/>
    <p:sldId id="369" r:id="rId26"/>
    <p:sldId id="435" r:id="rId27"/>
    <p:sldId id="483" r:id="rId28"/>
    <p:sldId id="467" r:id="rId29"/>
    <p:sldId id="455" r:id="rId30"/>
    <p:sldId id="456" r:id="rId31"/>
    <p:sldId id="481" r:id="rId32"/>
    <p:sldId id="457" r:id="rId33"/>
    <p:sldId id="486" r:id="rId34"/>
    <p:sldId id="459" r:id="rId35"/>
    <p:sldId id="460" r:id="rId36"/>
    <p:sldId id="470" r:id="rId37"/>
    <p:sldId id="469" r:id="rId38"/>
    <p:sldId id="487" r:id="rId39"/>
    <p:sldId id="445" r:id="rId40"/>
    <p:sldId id="446" r:id="rId41"/>
  </p:sldIdLst>
  <p:sldSz cx="9144000" cy="6858000" type="screen4x3"/>
  <p:notesSz cx="6743700" cy="98806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8A"/>
    <a:srgbClr val="003399"/>
    <a:srgbClr val="FFFF67"/>
    <a:srgbClr val="CC0000"/>
    <a:srgbClr val="006600"/>
    <a:srgbClr val="FF99FF"/>
    <a:srgbClr val="008000"/>
    <a:srgbClr val="00CC66"/>
    <a:srgbClr val="FF0000"/>
    <a:srgbClr val="E1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3" autoAdjust="0"/>
    <p:restoredTop sz="87920" autoAdjust="0"/>
  </p:normalViewPr>
  <p:slideViewPr>
    <p:cSldViewPr>
      <p:cViewPr varScale="1">
        <p:scale>
          <a:sx n="131" d="100"/>
          <a:sy n="131" d="100"/>
        </p:scale>
        <p:origin x="173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1026"/>
          <p:cNvSpPr>
            <a:spLocks noGrp="1" noChangeArrowheads="1"/>
          </p:cNvSpPr>
          <p:nvPr>
            <p:ph type="hdr" sz="quarter"/>
          </p:nvPr>
        </p:nvSpPr>
        <p:spPr bwMode="auto">
          <a:xfrm>
            <a:off x="0"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ru-RU"/>
          </a:p>
        </p:txBody>
      </p:sp>
      <p:sp>
        <p:nvSpPr>
          <p:cNvPr id="80899" name="Rectangle 1027"/>
          <p:cNvSpPr>
            <a:spLocks noGrp="1" noChangeArrowheads="1"/>
          </p:cNvSpPr>
          <p:nvPr>
            <p:ph type="dt" idx="1"/>
          </p:nvPr>
        </p:nvSpPr>
        <p:spPr bwMode="auto">
          <a:xfrm>
            <a:off x="3819525"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ru-RU"/>
          </a:p>
        </p:txBody>
      </p:sp>
      <p:sp>
        <p:nvSpPr>
          <p:cNvPr id="2052" name="Rectangle 1028"/>
          <p:cNvSpPr>
            <a:spLocks noGrp="1" noRot="1" noChangeAspect="1" noChangeArrowheads="1" noTextEdit="1"/>
          </p:cNvSpPr>
          <p:nvPr>
            <p:ph type="sldImg" idx="2"/>
          </p:nvPr>
        </p:nvSpPr>
        <p:spPr bwMode="auto">
          <a:xfrm>
            <a:off x="901700" y="741363"/>
            <a:ext cx="4940300" cy="3705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1" name="Rectangle 1029"/>
          <p:cNvSpPr>
            <a:spLocks noGrp="1" noChangeArrowheads="1"/>
          </p:cNvSpPr>
          <p:nvPr>
            <p:ph type="body" sz="quarter" idx="3"/>
          </p:nvPr>
        </p:nvSpPr>
        <p:spPr bwMode="auto">
          <a:xfrm>
            <a:off x="674688" y="4694238"/>
            <a:ext cx="539432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80902" name="Rectangle 1030"/>
          <p:cNvSpPr>
            <a:spLocks noGrp="1" noChangeArrowheads="1"/>
          </p:cNvSpPr>
          <p:nvPr>
            <p:ph type="ftr" sz="quarter" idx="4"/>
          </p:nvPr>
        </p:nvSpPr>
        <p:spPr bwMode="auto">
          <a:xfrm>
            <a:off x="0"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ru-RU"/>
          </a:p>
        </p:txBody>
      </p:sp>
      <p:sp>
        <p:nvSpPr>
          <p:cNvPr id="80903" name="Rectangle 1031"/>
          <p:cNvSpPr>
            <a:spLocks noGrp="1" noChangeArrowheads="1"/>
          </p:cNvSpPr>
          <p:nvPr>
            <p:ph type="sldNum" sz="quarter" idx="5"/>
          </p:nvPr>
        </p:nvSpPr>
        <p:spPr bwMode="auto">
          <a:xfrm>
            <a:off x="3819525"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957E6944-6264-4155-912F-0F919CC3FB35}" type="slidenum">
              <a:rPr lang="ru-RU" altLang="ru-RU"/>
              <a:pPr>
                <a:defRPr/>
              </a:pPr>
              <a:t>‹#›</a:t>
            </a:fld>
            <a:endParaRPr lang="ru-RU" altLang="ru-RU"/>
          </a:p>
        </p:txBody>
      </p:sp>
    </p:spTree>
    <p:extLst>
      <p:ext uri="{BB962C8B-B14F-4D97-AF65-F5344CB8AC3E}">
        <p14:creationId xmlns:p14="http://schemas.microsoft.com/office/powerpoint/2010/main" val="119889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fld id="{217495F6-D078-3A42-98D8-F5E8CBC38491}" type="datetime1">
              <a:rPr lang="ru-RU" smtClean="0"/>
              <a:t>28.03.2024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5FB233-F173-4DB3-9438-492A725C19A3}" type="slidenum">
              <a:rPr lang="en-US" altLang="ru-RU"/>
              <a:pPr>
                <a:defRPr/>
              </a:pPr>
              <a:t>‹#›</a:t>
            </a:fld>
            <a:endParaRPr lang="en-US" altLang="ru-RU"/>
          </a:p>
        </p:txBody>
      </p:sp>
    </p:spTree>
    <p:extLst>
      <p:ext uri="{BB962C8B-B14F-4D97-AF65-F5344CB8AC3E}">
        <p14:creationId xmlns:p14="http://schemas.microsoft.com/office/powerpoint/2010/main" val="2463376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fld id="{A7D930BB-22B0-964F-81AE-53A208E368A5}" type="datetime1">
              <a:rPr lang="ru-RU" smtClean="0"/>
              <a:t>28.03.2024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472A11D-A61B-41E1-BBD6-F56680E897CE}" type="slidenum">
              <a:rPr lang="en-US" altLang="ru-RU"/>
              <a:pPr>
                <a:defRPr/>
              </a:pPr>
              <a:t>‹#›</a:t>
            </a:fld>
            <a:endParaRPr lang="en-US" altLang="ru-RU"/>
          </a:p>
        </p:txBody>
      </p:sp>
    </p:spTree>
    <p:extLst>
      <p:ext uri="{BB962C8B-B14F-4D97-AF65-F5344CB8AC3E}">
        <p14:creationId xmlns:p14="http://schemas.microsoft.com/office/powerpoint/2010/main" val="2449093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609600"/>
            <a:ext cx="1943100" cy="5486400"/>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85800" y="609600"/>
            <a:ext cx="56769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fld id="{810DBB0C-3E15-BF41-9269-3BBC8495B5F3}" type="datetime1">
              <a:rPr lang="ru-RU" smtClean="0"/>
              <a:t>28.03.2024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8E97C7-93E2-4FF3-B3F7-AB3D09AA87CC}" type="slidenum">
              <a:rPr lang="en-US" altLang="ru-RU"/>
              <a:pPr>
                <a:defRPr/>
              </a:pPr>
              <a:t>‹#›</a:t>
            </a:fld>
            <a:endParaRPr lang="en-US" altLang="ru-RU"/>
          </a:p>
        </p:txBody>
      </p:sp>
    </p:spTree>
    <p:extLst>
      <p:ext uri="{BB962C8B-B14F-4D97-AF65-F5344CB8AC3E}">
        <p14:creationId xmlns:p14="http://schemas.microsoft.com/office/powerpoint/2010/main" val="1336848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609600"/>
            <a:ext cx="7772400" cy="1143000"/>
          </a:xfrm>
        </p:spPr>
        <p:txBody>
          <a:bodyPr/>
          <a:lstStyle/>
          <a:p>
            <a:r>
              <a:rPr lang="ru-RU"/>
              <a:t>Образец заголовка</a:t>
            </a:r>
          </a:p>
        </p:txBody>
      </p:sp>
      <p:sp>
        <p:nvSpPr>
          <p:cNvPr id="3" name="Текст 2"/>
          <p:cNvSpPr>
            <a:spLocks noGrp="1"/>
          </p:cNvSpPr>
          <p:nvPr>
            <p:ph type="body" sz="half" idx="1"/>
          </p:nvPr>
        </p:nvSpPr>
        <p:spPr>
          <a:xfrm>
            <a:off x="6858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fld id="{A2FEC2F5-CDAF-F445-B470-5B265AC61BA3}" type="datetime1">
              <a:rPr lang="ru-RU" smtClean="0"/>
              <a:t>28.03.2024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F5E51B4-6468-4B4B-BF47-A37997B5DD33}" type="slidenum">
              <a:rPr lang="en-US" altLang="ru-RU"/>
              <a:pPr>
                <a:defRPr/>
              </a:pPr>
              <a:t>‹#›</a:t>
            </a:fld>
            <a:endParaRPr lang="en-US" altLang="ru-RU"/>
          </a:p>
        </p:txBody>
      </p:sp>
    </p:spTree>
    <p:extLst>
      <p:ext uri="{BB962C8B-B14F-4D97-AF65-F5344CB8AC3E}">
        <p14:creationId xmlns:p14="http://schemas.microsoft.com/office/powerpoint/2010/main" val="1526470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85800" y="609600"/>
            <a:ext cx="7772400" cy="1143000"/>
          </a:xfrm>
        </p:spPr>
        <p:txBody>
          <a:bodyPr/>
          <a:lstStyle/>
          <a:p>
            <a:r>
              <a:rPr lang="ru-RU"/>
              <a:t>Образец заголовка</a:t>
            </a:r>
          </a:p>
        </p:txBody>
      </p:sp>
      <p:sp>
        <p:nvSpPr>
          <p:cNvPr id="3" name="Содержимое 2"/>
          <p:cNvSpPr>
            <a:spLocks noGrp="1"/>
          </p:cNvSpPr>
          <p:nvPr>
            <p:ph sz="quarter" idx="1"/>
          </p:nvPr>
        </p:nvSpPr>
        <p:spPr>
          <a:xfrm>
            <a:off x="6858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46482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858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Содержимое 5"/>
          <p:cNvSpPr>
            <a:spLocks noGrp="1"/>
          </p:cNvSpPr>
          <p:nvPr>
            <p:ph sz="quarter" idx="4"/>
          </p:nvPr>
        </p:nvSpPr>
        <p:spPr>
          <a:xfrm>
            <a:off x="46482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fld id="{EBDB71CF-FBAC-FB4E-B0D9-000FA22BFE83}" type="datetime1">
              <a:rPr lang="ru-RU" smtClean="0"/>
              <a:t>28.03.2024</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0968BD2-040C-4741-AE03-39DC20F1A519}" type="slidenum">
              <a:rPr lang="en-US" altLang="ru-RU"/>
              <a:pPr>
                <a:defRPr/>
              </a:pPr>
              <a:t>‹#›</a:t>
            </a:fld>
            <a:endParaRPr lang="en-US" altLang="ru-RU"/>
          </a:p>
        </p:txBody>
      </p:sp>
    </p:spTree>
    <p:extLst>
      <p:ext uri="{BB962C8B-B14F-4D97-AF65-F5344CB8AC3E}">
        <p14:creationId xmlns:p14="http://schemas.microsoft.com/office/powerpoint/2010/main" val="4032472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609600"/>
            <a:ext cx="7772400" cy="1143000"/>
          </a:xfrm>
        </p:spPr>
        <p:txBody>
          <a:bodyPr/>
          <a:lstStyle/>
          <a:p>
            <a:r>
              <a:rPr lang="ru-RU"/>
              <a:t>Образец заголовка</a:t>
            </a:r>
          </a:p>
        </p:txBody>
      </p:sp>
      <p:sp>
        <p:nvSpPr>
          <p:cNvPr id="3" name="Содержимое 2"/>
          <p:cNvSpPr>
            <a:spLocks noGrp="1"/>
          </p:cNvSpPr>
          <p:nvPr>
            <p:ph sz="half" idx="1"/>
          </p:nvPr>
        </p:nvSpPr>
        <p:spPr>
          <a:xfrm>
            <a:off x="6858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46482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46482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fld id="{4A644579-6309-CB4B-B8EE-D3930DF33FD3}" type="datetime1">
              <a:rPr lang="ru-RU" smtClean="0"/>
              <a:t>28.03.2024</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69F5E724-DCB3-44A7-A78C-C9DFFDC20778}" type="slidenum">
              <a:rPr lang="en-US" altLang="ru-RU"/>
              <a:pPr>
                <a:defRPr/>
              </a:pPr>
              <a:t>‹#›</a:t>
            </a:fld>
            <a:endParaRPr lang="en-US" altLang="ru-RU"/>
          </a:p>
        </p:txBody>
      </p:sp>
    </p:spTree>
    <p:extLst>
      <p:ext uri="{BB962C8B-B14F-4D97-AF65-F5344CB8AC3E}">
        <p14:creationId xmlns:p14="http://schemas.microsoft.com/office/powerpoint/2010/main" val="187367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fld id="{9F8330DE-829A-5249-A1C9-66C9E2A60DC1}" type="datetime1">
              <a:rPr lang="ru-RU" smtClean="0"/>
              <a:t>28.03.2024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4F1A76E-830F-4EA0-AD71-EE3C3D7EE5D9}" type="slidenum">
              <a:rPr lang="en-US" altLang="ru-RU"/>
              <a:pPr>
                <a:defRPr/>
              </a:pPr>
              <a:t>‹#›</a:t>
            </a:fld>
            <a:endParaRPr lang="en-US" altLang="ru-RU"/>
          </a:p>
        </p:txBody>
      </p:sp>
    </p:spTree>
    <p:extLst>
      <p:ext uri="{BB962C8B-B14F-4D97-AF65-F5344CB8AC3E}">
        <p14:creationId xmlns:p14="http://schemas.microsoft.com/office/powerpoint/2010/main" val="4258648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fld id="{61D78C1D-A3F7-F340-8322-973B04F6DD73}" type="datetime1">
              <a:rPr lang="ru-RU" smtClean="0"/>
              <a:t>28.03.2024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8161775-D5D1-4176-B8E2-0D472F080F71}" type="slidenum">
              <a:rPr lang="en-US" altLang="ru-RU"/>
              <a:pPr>
                <a:defRPr/>
              </a:pPr>
              <a:t>‹#›</a:t>
            </a:fld>
            <a:endParaRPr lang="en-US" altLang="ru-RU"/>
          </a:p>
        </p:txBody>
      </p:sp>
    </p:spTree>
    <p:extLst>
      <p:ext uri="{BB962C8B-B14F-4D97-AF65-F5344CB8AC3E}">
        <p14:creationId xmlns:p14="http://schemas.microsoft.com/office/powerpoint/2010/main" val="81068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fld id="{F432286A-757E-CA47-A9A6-0807933CD096}" type="datetime1">
              <a:rPr lang="ru-RU" smtClean="0"/>
              <a:t>28.03.2024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A6CAA47-324D-4977-A9DE-801C2C7D63AC}" type="slidenum">
              <a:rPr lang="en-US" altLang="ru-RU"/>
              <a:pPr>
                <a:defRPr/>
              </a:pPr>
              <a:t>‹#›</a:t>
            </a:fld>
            <a:endParaRPr lang="en-US" altLang="ru-RU"/>
          </a:p>
        </p:txBody>
      </p:sp>
    </p:spTree>
    <p:extLst>
      <p:ext uri="{BB962C8B-B14F-4D97-AF65-F5344CB8AC3E}">
        <p14:creationId xmlns:p14="http://schemas.microsoft.com/office/powerpoint/2010/main" val="173396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fld id="{4994F9E3-BA18-4641-8D2B-A90996ED1159}" type="datetime1">
              <a:rPr lang="ru-RU" smtClean="0"/>
              <a:t>28.03.2024</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A54BFB4-4579-497C-8FE6-B36EADABD818}" type="slidenum">
              <a:rPr lang="en-US" altLang="ru-RU"/>
              <a:pPr>
                <a:defRPr/>
              </a:pPr>
              <a:t>‹#›</a:t>
            </a:fld>
            <a:endParaRPr lang="en-US" altLang="ru-RU"/>
          </a:p>
        </p:txBody>
      </p:sp>
    </p:spTree>
    <p:extLst>
      <p:ext uri="{BB962C8B-B14F-4D97-AF65-F5344CB8AC3E}">
        <p14:creationId xmlns:p14="http://schemas.microsoft.com/office/powerpoint/2010/main" val="3450301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fld id="{D7D0580C-D7A4-A645-A59A-A8636B6FDD8C}" type="datetime1">
              <a:rPr lang="ru-RU" smtClean="0"/>
              <a:t>28.03.2024</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FE9DDFB-1620-4372-98C3-72AC695FE73E}" type="slidenum">
              <a:rPr lang="en-US" altLang="ru-RU"/>
              <a:pPr>
                <a:defRPr/>
              </a:pPr>
              <a:t>‹#›</a:t>
            </a:fld>
            <a:endParaRPr lang="en-US" altLang="ru-RU"/>
          </a:p>
        </p:txBody>
      </p:sp>
    </p:spTree>
    <p:extLst>
      <p:ext uri="{BB962C8B-B14F-4D97-AF65-F5344CB8AC3E}">
        <p14:creationId xmlns:p14="http://schemas.microsoft.com/office/powerpoint/2010/main" val="207315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EE077BF-5183-5548-9B77-B162F1BB347F}" type="datetime1">
              <a:rPr lang="ru-RU" smtClean="0"/>
              <a:t>28.03.2024</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5C3AA68-841D-459C-AD01-B8A882FD2255}" type="slidenum">
              <a:rPr lang="en-US" altLang="ru-RU"/>
              <a:pPr>
                <a:defRPr/>
              </a:pPr>
              <a:t>‹#›</a:t>
            </a:fld>
            <a:endParaRPr lang="en-US" altLang="ru-RU"/>
          </a:p>
        </p:txBody>
      </p:sp>
    </p:spTree>
    <p:extLst>
      <p:ext uri="{BB962C8B-B14F-4D97-AF65-F5344CB8AC3E}">
        <p14:creationId xmlns:p14="http://schemas.microsoft.com/office/powerpoint/2010/main" val="1305870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CF1B5D32-9696-4C42-A15E-80F1573C96DE}" type="datetime1">
              <a:rPr lang="ru-RU" smtClean="0"/>
              <a:t>28.03.2024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D65A228-A804-4ED4-806A-FF2B2CF3744D}" type="slidenum">
              <a:rPr lang="en-US" altLang="ru-RU"/>
              <a:pPr>
                <a:defRPr/>
              </a:pPr>
              <a:t>‹#›</a:t>
            </a:fld>
            <a:endParaRPr lang="en-US" altLang="ru-RU"/>
          </a:p>
        </p:txBody>
      </p:sp>
    </p:spTree>
    <p:extLst>
      <p:ext uri="{BB962C8B-B14F-4D97-AF65-F5344CB8AC3E}">
        <p14:creationId xmlns:p14="http://schemas.microsoft.com/office/powerpoint/2010/main" val="3840185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C29544DE-0A1B-7D4C-BBE7-6FC2872B1E26}" type="datetime1">
              <a:rPr lang="ru-RU" smtClean="0"/>
              <a:t>28.03.2024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2FAB08-AC1E-4904-B7BF-43E9729475E9}" type="slidenum">
              <a:rPr lang="en-US" altLang="ru-RU"/>
              <a:pPr>
                <a:defRPr/>
              </a:pPr>
              <a:t>‹#›</a:t>
            </a:fld>
            <a:endParaRPr lang="en-US" altLang="ru-RU"/>
          </a:p>
        </p:txBody>
      </p:sp>
    </p:spTree>
    <p:extLst>
      <p:ext uri="{BB962C8B-B14F-4D97-AF65-F5344CB8AC3E}">
        <p14:creationId xmlns:p14="http://schemas.microsoft.com/office/powerpoint/2010/main" val="2047370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1028" name="Rectangle 4"/>
          <p:cNvSpPr>
            <a:spLocks noGrp="1" noChangeArrowheads="1"/>
          </p:cNvSpPr>
          <p:nvPr>
            <p:ph type="dt" sz="half" idx="2"/>
          </p:nvPr>
        </p:nvSpPr>
        <p:spPr bwMode="auto">
          <a:xfrm>
            <a:off x="152400" y="6400800"/>
            <a:ext cx="1295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0EB07EBB-98F6-954A-A4BF-C807333B065E}" type="datetime1">
              <a:rPr lang="ru-RU" smtClean="0"/>
              <a:t>28.03.2024</a:t>
            </a:fld>
            <a:endParaRPr lang="en-US"/>
          </a:p>
        </p:txBody>
      </p:sp>
      <p:sp>
        <p:nvSpPr>
          <p:cNvPr id="1029" name="Rectangle 5"/>
          <p:cNvSpPr>
            <a:spLocks noGrp="1" noChangeArrowheads="1"/>
          </p:cNvSpPr>
          <p:nvPr>
            <p:ph type="ftr" sz="quarter" idx="3"/>
          </p:nvPr>
        </p:nvSpPr>
        <p:spPr bwMode="auto">
          <a:xfrm>
            <a:off x="228600" y="6400800"/>
            <a:ext cx="495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solidFill>
                  <a:schemeClr val="accent2"/>
                </a:solidFill>
              </a:defRPr>
            </a:lvl1pPr>
          </a:lstStyle>
          <a:p>
            <a:pPr>
              <a:defRPr/>
            </a:pPr>
            <a:r>
              <a:rPr lang="en-US"/>
              <a:t>Dr. Andrey G. Popeko, Hirschegg XXII, </a:t>
            </a:r>
            <a:r>
              <a:rPr lang="ru-RU"/>
              <a:t>January 12 - 18, 2003</a:t>
            </a:r>
            <a:endParaRPr lang="en-US"/>
          </a:p>
        </p:txBody>
      </p:sp>
      <p:sp>
        <p:nvSpPr>
          <p:cNvPr id="1030" name="Rectangle 6"/>
          <p:cNvSpPr>
            <a:spLocks noGrp="1" noChangeArrowheads="1"/>
          </p:cNvSpPr>
          <p:nvPr>
            <p:ph type="sldNum" sz="quarter" idx="4"/>
          </p:nvPr>
        </p:nvSpPr>
        <p:spPr bwMode="auto">
          <a:xfrm>
            <a:off x="8305800" y="6400800"/>
            <a:ext cx="609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smtClean="0">
                <a:solidFill>
                  <a:srgbClr val="FF0000"/>
                </a:solidFill>
              </a:defRPr>
            </a:lvl1pPr>
          </a:lstStyle>
          <a:p>
            <a:pPr>
              <a:defRPr/>
            </a:pPr>
            <a:fld id="{51EDE08B-6BDE-479D-84B7-36AFD3FA8451}" type="slidenum">
              <a:rPr lang="en-US" altLang="ru-RU"/>
              <a:pPr>
                <a:defRPr/>
              </a:pPr>
              <a:t>‹#›</a:t>
            </a:fld>
            <a:endParaRPr lang="en-US" altLang="ru-RU"/>
          </a:p>
        </p:txBody>
      </p:sp>
      <p:sp>
        <p:nvSpPr>
          <p:cNvPr id="1031" name="Rectangle 1024"/>
          <p:cNvSpPr>
            <a:spLocks noChangeArrowheads="1"/>
          </p:cNvSpPr>
          <p:nvPr userDrawn="1"/>
        </p:nvSpPr>
        <p:spPr bwMode="auto">
          <a:xfrm>
            <a:off x="0" y="0"/>
            <a:ext cx="152400" cy="152400"/>
          </a:xfrm>
          <a:prstGeom prst="rect">
            <a:avLst/>
          </a:prstGeom>
          <a:gradFill rotWithShape="0">
            <a:gsLst>
              <a:gs pos="0">
                <a:schemeClr val="hlink"/>
              </a:gs>
              <a:gs pos="100000">
                <a:srgbClr val="333399"/>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2" name="Rectangle 1025"/>
          <p:cNvSpPr>
            <a:spLocks noChangeArrowheads="1"/>
          </p:cNvSpPr>
          <p:nvPr userDrawn="1"/>
        </p:nvSpPr>
        <p:spPr bwMode="auto">
          <a:xfrm>
            <a:off x="0" y="6705600"/>
            <a:ext cx="152400" cy="152400"/>
          </a:xfrm>
          <a:prstGeom prst="rect">
            <a:avLst/>
          </a:prstGeom>
          <a:gradFill rotWithShape="0">
            <a:gsLst>
              <a:gs pos="0">
                <a:schemeClr val="hlink"/>
              </a:gs>
              <a:gs pos="100000">
                <a:srgbClr val="333399"/>
              </a:gs>
            </a:gsLst>
            <a:path path="rect">
              <a:fillToRect l="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3" name="Rectangle 1026"/>
          <p:cNvSpPr>
            <a:spLocks noChangeArrowheads="1"/>
          </p:cNvSpPr>
          <p:nvPr userDrawn="1"/>
        </p:nvSpPr>
        <p:spPr bwMode="auto">
          <a:xfrm>
            <a:off x="8991600" y="0"/>
            <a:ext cx="152400" cy="152400"/>
          </a:xfrm>
          <a:prstGeom prst="rect">
            <a:avLst/>
          </a:prstGeom>
          <a:gradFill rotWithShape="0">
            <a:gsLst>
              <a:gs pos="0">
                <a:schemeClr val="hlink"/>
              </a:gs>
              <a:gs pos="100000">
                <a:srgbClr val="333399"/>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4" name="Rectangle 1027"/>
          <p:cNvSpPr>
            <a:spLocks noChangeArrowheads="1"/>
          </p:cNvSpPr>
          <p:nvPr userDrawn="1"/>
        </p:nvSpPr>
        <p:spPr bwMode="auto">
          <a:xfrm>
            <a:off x="8991600" y="6705600"/>
            <a:ext cx="152400" cy="152400"/>
          </a:xfrm>
          <a:prstGeom prst="rect">
            <a:avLst/>
          </a:prstGeom>
          <a:gradFill rotWithShape="0">
            <a:gsLst>
              <a:gs pos="0">
                <a:schemeClr val="hlink"/>
              </a:gs>
              <a:gs pos="100000">
                <a:srgbClr val="333399"/>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5" name="Rectangle 1028"/>
          <p:cNvSpPr>
            <a:spLocks noChangeArrowheads="1"/>
          </p:cNvSpPr>
          <p:nvPr userDrawn="1"/>
        </p:nvSpPr>
        <p:spPr bwMode="auto">
          <a:xfrm>
            <a:off x="152400" y="0"/>
            <a:ext cx="8839200" cy="152400"/>
          </a:xfrm>
          <a:prstGeom prst="rect">
            <a:avLst/>
          </a:prstGeom>
          <a:gradFill rotWithShape="0">
            <a:gsLst>
              <a:gs pos="0">
                <a:srgbClr val="333399"/>
              </a:gs>
              <a:gs pos="100000">
                <a:schemeClr val="hlink"/>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6" name="Rectangle 1029"/>
          <p:cNvSpPr>
            <a:spLocks noChangeArrowheads="1"/>
          </p:cNvSpPr>
          <p:nvPr userDrawn="1"/>
        </p:nvSpPr>
        <p:spPr bwMode="auto">
          <a:xfrm>
            <a:off x="152400" y="6705600"/>
            <a:ext cx="8839200" cy="152400"/>
          </a:xfrm>
          <a:prstGeom prst="rect">
            <a:avLst/>
          </a:prstGeom>
          <a:gradFill rotWithShape="0">
            <a:gsLst>
              <a:gs pos="0">
                <a:schemeClr val="hlink"/>
              </a:gs>
              <a:gs pos="100000">
                <a:srgbClr val="3333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7" name="Rectangle 1030"/>
          <p:cNvSpPr>
            <a:spLocks noChangeArrowheads="1"/>
          </p:cNvSpPr>
          <p:nvPr userDrawn="1"/>
        </p:nvSpPr>
        <p:spPr bwMode="auto">
          <a:xfrm>
            <a:off x="0" y="152400"/>
            <a:ext cx="152400" cy="6553200"/>
          </a:xfrm>
          <a:prstGeom prst="rect">
            <a:avLst/>
          </a:prstGeom>
          <a:gradFill rotWithShape="0">
            <a:gsLst>
              <a:gs pos="0">
                <a:srgbClr val="333399"/>
              </a:gs>
              <a:gs pos="100000">
                <a:schemeClr va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
        <p:nvSpPr>
          <p:cNvPr id="1038" name="Rectangle 1031"/>
          <p:cNvSpPr>
            <a:spLocks noChangeArrowheads="1"/>
          </p:cNvSpPr>
          <p:nvPr userDrawn="1"/>
        </p:nvSpPr>
        <p:spPr bwMode="auto">
          <a:xfrm>
            <a:off x="8991600" y="152400"/>
            <a:ext cx="152400" cy="6553200"/>
          </a:xfrm>
          <a:prstGeom prst="rect">
            <a:avLst/>
          </a:prstGeom>
          <a:gradFill rotWithShape="0">
            <a:gsLst>
              <a:gs pos="0">
                <a:schemeClr val="hlink"/>
              </a:gs>
              <a:gs pos="100000">
                <a:srgbClr val="33339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4.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2.bin"/><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4.xml"/><Relationship Id="rId5" Type="http://schemas.openxmlformats.org/officeDocument/2006/relationships/image" Target="../media/image53.gif"/><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2D2D8A"/>
        </a:solidFill>
        <a:effectLst/>
      </p:bgPr>
    </p:bg>
    <p:spTree>
      <p:nvGrpSpPr>
        <p:cNvPr id="1" name=""/>
        <p:cNvGrpSpPr/>
        <p:nvPr/>
      </p:nvGrpSpPr>
      <p:grpSpPr>
        <a:xfrm>
          <a:off x="0" y="0"/>
          <a:ext cx="0" cy="0"/>
          <a:chOff x="0" y="0"/>
          <a:chExt cx="0" cy="0"/>
        </a:xfrm>
      </p:grpSpPr>
      <p:sp>
        <p:nvSpPr>
          <p:cNvPr id="3082" name="Rectangle 0"/>
          <p:cNvSpPr>
            <a:spLocks noGrp="1" noChangeArrowheads="1"/>
          </p:cNvSpPr>
          <p:nvPr>
            <p:ph type="ctrTitle"/>
          </p:nvPr>
        </p:nvSpPr>
        <p:spPr>
          <a:xfrm>
            <a:off x="762000" y="2581275"/>
            <a:ext cx="7620000" cy="1695450"/>
          </a:xfrm>
        </p:spPr>
        <p:txBody>
          <a:bodyPr/>
          <a:lstStyle/>
          <a:p>
            <a:pPr eaLnBrk="1" hangingPunct="1"/>
            <a:r>
              <a:rPr lang="ru-RU" altLang="ru-RU" b="1" dirty="0">
                <a:solidFill>
                  <a:srgbClr val="FFFF67"/>
                </a:solidFill>
              </a:rPr>
              <a:t>Детекторы частиц </a:t>
            </a:r>
            <a:r>
              <a:rPr lang="en-US" altLang="ru-RU" b="1" dirty="0">
                <a:solidFill>
                  <a:srgbClr val="FFFF67"/>
                </a:solidFill>
              </a:rPr>
              <a:t>II</a:t>
            </a:r>
            <a:endParaRPr lang="ru-RU" altLang="ru-RU" dirty="0">
              <a:solidFill>
                <a:srgbClr val="FFFF6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567690" y="20638"/>
            <a:ext cx="7772400" cy="725488"/>
          </a:xfrm>
        </p:spPr>
        <p:txBody>
          <a:bodyPr/>
          <a:lstStyle/>
          <a:p>
            <a:pPr eaLnBrk="1" hangingPunct="1"/>
            <a:r>
              <a:rPr lang="ru-RU" altLang="ru-RU" sz="2800" b="1" dirty="0">
                <a:solidFill>
                  <a:srgbClr val="FF0000"/>
                </a:solidFill>
              </a:rPr>
              <a:t>Полупроводниковые детекторы</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10" y="603251"/>
            <a:ext cx="7291619" cy="324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7"/>
          <p:cNvSpPr txBox="1">
            <a:spLocks noChangeArrowheads="1"/>
          </p:cNvSpPr>
          <p:nvPr/>
        </p:nvSpPr>
        <p:spPr bwMode="auto">
          <a:xfrm>
            <a:off x="381000" y="3878163"/>
            <a:ext cx="82296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85750" indent="-285750" algn="just" eaLnBrk="1" hangingPunct="1">
              <a:spcBef>
                <a:spcPct val="0"/>
              </a:spcBef>
            </a:pPr>
            <a:r>
              <a:rPr lang="ru-RU" altLang="ru-RU" sz="1600" b="1" dirty="0">
                <a:solidFill>
                  <a:srgbClr val="2D2D8A"/>
                </a:solidFill>
              </a:rPr>
              <a:t>Необходимо использование </a:t>
            </a:r>
            <a:r>
              <a:rPr lang="ru-RU" altLang="ru-RU" sz="1600" b="1" dirty="0">
                <a:solidFill>
                  <a:srgbClr val="FF0000"/>
                </a:solidFill>
              </a:rPr>
              <a:t>зарядово-чувствительных предусилителей</a:t>
            </a:r>
            <a:r>
              <a:rPr lang="en-US" altLang="ru-RU" sz="1600" b="1" dirty="0">
                <a:solidFill>
                  <a:srgbClr val="2D2D8A"/>
                </a:solidFill>
              </a:rPr>
              <a:t>.</a:t>
            </a:r>
          </a:p>
          <a:p>
            <a:pPr marL="285750" indent="-285750" algn="just" eaLnBrk="1" hangingPunct="1">
              <a:spcBef>
                <a:spcPct val="0"/>
              </a:spcBef>
            </a:pPr>
            <a:r>
              <a:rPr lang="ru-RU" altLang="ru-RU" sz="1600" b="1" dirty="0">
                <a:solidFill>
                  <a:srgbClr val="2D2D8A"/>
                </a:solidFill>
              </a:rPr>
              <a:t>Отличительная особенность полупроводниковых детекторов состоит в том, что их </a:t>
            </a:r>
            <a:r>
              <a:rPr lang="ru-RU" altLang="ru-RU" sz="1600" b="1" dirty="0">
                <a:solidFill>
                  <a:srgbClr val="FF0000"/>
                </a:solidFill>
              </a:rPr>
              <a:t>ёмкость зависит от смещающего напряжения</a:t>
            </a:r>
            <a:r>
              <a:rPr lang="ru-RU" altLang="ru-RU" sz="1600" b="1" dirty="0">
                <a:solidFill>
                  <a:srgbClr val="2D2D8A"/>
                </a:solidFill>
              </a:rPr>
              <a:t>. Изменение напряжения смещения приводит к изменению ёмкости детектора и соответственно к изменению сигнала на его нагрузке.</a:t>
            </a:r>
            <a:endParaRPr lang="en-US" altLang="ru-RU" sz="1600" b="1" dirty="0">
              <a:solidFill>
                <a:srgbClr val="2D2D8A"/>
              </a:solidFill>
            </a:endParaRPr>
          </a:p>
          <a:p>
            <a:pPr marL="285750" indent="-285750" algn="just" eaLnBrk="1" hangingPunct="1">
              <a:spcBef>
                <a:spcPct val="0"/>
              </a:spcBef>
            </a:pPr>
            <a:r>
              <a:rPr lang="ru-RU" altLang="ru-RU" sz="1600" b="1" dirty="0">
                <a:solidFill>
                  <a:srgbClr val="2D2D8A"/>
                </a:solidFill>
              </a:rPr>
              <a:t>Такие изменения амплитуды сигнала крайне нежелательны для спектрометров с полупроводниковыми детекторами, обладающих </a:t>
            </a:r>
            <a:r>
              <a:rPr lang="ru-RU" altLang="ru-RU" sz="1600" b="1" dirty="0">
                <a:solidFill>
                  <a:srgbClr val="FF0000"/>
                </a:solidFill>
              </a:rPr>
              <a:t>хорошим разрешением</a:t>
            </a:r>
            <a:r>
              <a:rPr lang="ru-RU" altLang="ru-RU" sz="1600" b="1" dirty="0">
                <a:solidFill>
                  <a:srgbClr val="2D2D8A"/>
                </a:solidFill>
              </a:rPr>
              <a:t>. Поэтому в предусилителях для полупроводниковых детекторов принимаются </a:t>
            </a:r>
            <a:r>
              <a:rPr lang="ru-RU" altLang="ru-RU" sz="1600" b="1" dirty="0">
                <a:solidFill>
                  <a:srgbClr val="FF0000"/>
                </a:solidFill>
              </a:rPr>
              <a:t>меры, исключающие влияние ёмкости детектора на величину сигнала</a:t>
            </a:r>
            <a:r>
              <a:rPr lang="ru-RU" altLang="ru-RU" sz="1600" b="1" dirty="0">
                <a:solidFill>
                  <a:srgbClr val="2D2D8A"/>
                </a:solidFill>
              </a:rPr>
              <a:t>. Такой предусилитель охватывается </a:t>
            </a:r>
            <a:r>
              <a:rPr lang="ru-RU" altLang="ru-RU" sz="1600" b="1" dirty="0">
                <a:solidFill>
                  <a:srgbClr val="FF0000"/>
                </a:solidFill>
              </a:rPr>
              <a:t>отрицательной обратной связью по заряду </a:t>
            </a:r>
            <a:r>
              <a:rPr lang="ru-RU" altLang="ru-RU" sz="1600" b="1" dirty="0">
                <a:solidFill>
                  <a:srgbClr val="2D2D8A"/>
                </a:solidFill>
              </a:rPr>
              <a:t>с помощью конденсатора небольшой ёмкости</a:t>
            </a:r>
            <a:r>
              <a:rPr lang="en-GB" altLang="ru-RU" sz="1600" b="1" dirty="0">
                <a:solidFill>
                  <a:srgbClr val="2D2D8A"/>
                </a:solidFill>
              </a:rPr>
              <a:t>.</a:t>
            </a:r>
            <a:endParaRPr lang="ru-RU" altLang="ru-RU" sz="1600" b="1" dirty="0">
              <a:solidFill>
                <a:srgbClr val="2D2D8A"/>
              </a:solidFill>
            </a:endParaRPr>
          </a:p>
        </p:txBody>
      </p:sp>
      <p:sp>
        <p:nvSpPr>
          <p:cNvPr id="2" name="Slide Number Placeholder 1">
            <a:extLst>
              <a:ext uri="{FF2B5EF4-FFF2-40B4-BE49-F238E27FC236}">
                <a16:creationId xmlns:a16="http://schemas.microsoft.com/office/drawing/2014/main" id="{6AFE422C-71A7-CAE2-39F4-E376F42E6E4E}"/>
              </a:ext>
            </a:extLst>
          </p:cNvPr>
          <p:cNvSpPr>
            <a:spLocks noGrp="1"/>
          </p:cNvSpPr>
          <p:nvPr>
            <p:ph type="sldNum" sz="quarter" idx="12"/>
          </p:nvPr>
        </p:nvSpPr>
        <p:spPr/>
        <p:txBody>
          <a:bodyPr/>
          <a:lstStyle/>
          <a:p>
            <a:pPr>
              <a:defRPr/>
            </a:pPr>
            <a:fld id="{C4F1A76E-830F-4EA0-AD71-EE3C3D7EE5D9}" type="slidenum">
              <a:rPr lang="en-US" altLang="ru-RU" smtClean="0"/>
              <a:pPr>
                <a:defRPr/>
              </a:pPr>
              <a:t>10</a:t>
            </a:fld>
            <a:endParaRPr lang="en-US" alt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685800" y="152400"/>
            <a:ext cx="7772400" cy="1143000"/>
          </a:xfrm>
        </p:spPr>
        <p:txBody>
          <a:bodyPr/>
          <a:lstStyle/>
          <a:p>
            <a:pPr eaLnBrk="1" hangingPunct="1"/>
            <a:r>
              <a:rPr lang="ru-RU" altLang="ru-RU" sz="2800" b="1" dirty="0">
                <a:solidFill>
                  <a:srgbClr val="FF0000"/>
                </a:solidFill>
              </a:rPr>
              <a:t>Радиационная стойкость </a:t>
            </a:r>
            <a:br>
              <a:rPr lang="ru-RU" altLang="ru-RU" sz="2800" b="1" dirty="0">
                <a:solidFill>
                  <a:srgbClr val="FF0000"/>
                </a:solidFill>
              </a:rPr>
            </a:br>
            <a:r>
              <a:rPr lang="ru-RU" altLang="ru-RU" sz="2800" b="1" dirty="0">
                <a:solidFill>
                  <a:srgbClr val="FF0000"/>
                </a:solidFill>
              </a:rPr>
              <a:t>полупроводниковых детекторов</a:t>
            </a:r>
          </a:p>
        </p:txBody>
      </p:sp>
      <p:pic>
        <p:nvPicPr>
          <p:cNvPr id="4198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535"/>
          <a:stretch/>
        </p:blipFill>
        <p:spPr bwMode="auto">
          <a:xfrm>
            <a:off x="1628775" y="1295400"/>
            <a:ext cx="5886450"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Schematic illustration of irradiation damage [139] | Download Scientific  Diagram">
            <a:extLst>
              <a:ext uri="{FF2B5EF4-FFF2-40B4-BE49-F238E27FC236}">
                <a16:creationId xmlns:a16="http://schemas.microsoft.com/office/drawing/2014/main" id="{C9249D08-7B6C-3798-36C3-2944F64A9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965" y="3071812"/>
            <a:ext cx="5891260" cy="36452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35CEA1F-4B09-AF1E-FCF0-0A05DBD8C73E}"/>
              </a:ext>
            </a:extLst>
          </p:cNvPr>
          <p:cNvSpPr>
            <a:spLocks noGrp="1"/>
          </p:cNvSpPr>
          <p:nvPr>
            <p:ph type="sldNum" sz="quarter" idx="12"/>
          </p:nvPr>
        </p:nvSpPr>
        <p:spPr/>
        <p:txBody>
          <a:bodyPr/>
          <a:lstStyle/>
          <a:p>
            <a:pPr>
              <a:defRPr/>
            </a:pPr>
            <a:fld id="{C4F1A76E-830F-4EA0-AD71-EE3C3D7EE5D9}" type="slidenum">
              <a:rPr lang="en-US" altLang="ru-RU" smtClean="0"/>
              <a:pPr>
                <a:defRPr/>
              </a:pPr>
              <a:t>11</a:t>
            </a:fld>
            <a:endParaRPr lang="en-US" alt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609600" y="152400"/>
            <a:ext cx="7772400" cy="838200"/>
          </a:xfrm>
        </p:spPr>
        <p:txBody>
          <a:bodyPr/>
          <a:lstStyle/>
          <a:p>
            <a:pPr eaLnBrk="1" hangingPunct="1"/>
            <a:r>
              <a:rPr lang="ru-RU" altLang="ru-RU" sz="2800" b="1" dirty="0">
                <a:solidFill>
                  <a:srgbClr val="FF0000"/>
                </a:solidFill>
              </a:rPr>
              <a:t>Полупроводниковые детекторы</a:t>
            </a:r>
          </a:p>
        </p:txBody>
      </p:sp>
      <p:pic>
        <p:nvPicPr>
          <p:cNvPr id="430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792163"/>
            <a:ext cx="4008437"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892551"/>
            <a:ext cx="5762833"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Picture 2" descr="Charged Particle Detection | Mirion">
            <a:extLst>
              <a:ext uri="{FF2B5EF4-FFF2-40B4-BE49-F238E27FC236}">
                <a16:creationId xmlns:a16="http://schemas.microsoft.com/office/drawing/2014/main" id="{1F6C3DA1-3F87-4B37-7962-94E75554D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363" y="838200"/>
            <a:ext cx="3779837" cy="297851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07000EF-05C2-A928-A9DC-548B41DA15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88" y="3594384"/>
            <a:ext cx="2333412" cy="311121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A9617C8-8E20-3D1D-BA3A-D1A1674339D5}"/>
              </a:ext>
            </a:extLst>
          </p:cNvPr>
          <p:cNvSpPr>
            <a:spLocks noGrp="1"/>
          </p:cNvSpPr>
          <p:nvPr>
            <p:ph type="sldNum" sz="quarter" idx="12"/>
          </p:nvPr>
        </p:nvSpPr>
        <p:spPr/>
        <p:txBody>
          <a:bodyPr/>
          <a:lstStyle/>
          <a:p>
            <a:pPr>
              <a:defRPr/>
            </a:pPr>
            <a:fld id="{C4F1A76E-830F-4EA0-AD71-EE3C3D7EE5D9}" type="slidenum">
              <a:rPr lang="en-US" altLang="ru-RU" smtClean="0"/>
              <a:pPr>
                <a:defRPr/>
              </a:pPr>
              <a:t>12</a:t>
            </a:fld>
            <a:endParaRPr lang="en-US" alt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93643" y="154179"/>
            <a:ext cx="8229600" cy="868362"/>
          </a:xfrm>
        </p:spPr>
        <p:txBody>
          <a:bodyPr/>
          <a:lstStyle/>
          <a:p>
            <a:r>
              <a:rPr lang="en-US" sz="3200" b="1" dirty="0">
                <a:solidFill>
                  <a:srgbClr val="FF0000"/>
                </a:solidFill>
                <a:latin typeface="Times New Roman" panose="02020603050405020304" pitchFamily="18" charset="0"/>
                <a:cs typeface="Times New Roman" panose="02020603050405020304" pitchFamily="18" charset="0"/>
              </a:rPr>
              <a:t>DSS-Detectors</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a:t>
            </a:r>
            <a:r>
              <a:rPr lang="en-US" sz="2400" b="1" dirty="0">
                <a:solidFill>
                  <a:srgbClr val="FF0000"/>
                </a:solidFill>
                <a:latin typeface="Times New Roman" pitchFamily="18" charset="0"/>
                <a:cs typeface="Times New Roman" pitchFamily="18" charset="0"/>
              </a:rPr>
              <a:t>Micron</a:t>
            </a:r>
            <a:r>
              <a:rPr lang="ru-RU" sz="2400" b="1" dirty="0">
                <a:solidFill>
                  <a:srgbClr val="FF000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Semiconductor Ltd, UK)</a:t>
            </a:r>
            <a:endParaRPr lang="ru-RU" sz="2400"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124" y="1263634"/>
            <a:ext cx="3968276" cy="4298965"/>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237" y="1261978"/>
            <a:ext cx="4114963" cy="4300621"/>
          </a:xfrm>
          <a:prstGeom prst="rect">
            <a:avLst/>
          </a:prstGeom>
        </p:spPr>
      </p:pic>
      <p:sp>
        <p:nvSpPr>
          <p:cNvPr id="8" name="TextBox 7"/>
          <p:cNvSpPr txBox="1"/>
          <p:nvPr/>
        </p:nvSpPr>
        <p:spPr>
          <a:xfrm>
            <a:off x="1208953" y="5766352"/>
            <a:ext cx="2095445" cy="830997"/>
          </a:xfrm>
          <a:prstGeom prst="rect">
            <a:avLst/>
          </a:prstGeom>
          <a:noFill/>
        </p:spPr>
        <p:txBody>
          <a:bodyPr wrap="none" rtlCol="0">
            <a:spAutoFit/>
          </a:bodyPr>
          <a:lstStyle/>
          <a:p>
            <a:pPr algn="ctr"/>
            <a:r>
              <a:rPr lang="en-US" b="1" dirty="0">
                <a:solidFill>
                  <a:srgbClr val="2D2D8A"/>
                </a:solidFill>
                <a:latin typeface="Times New Roman" panose="02020603050405020304" pitchFamily="18" charset="0"/>
                <a:cs typeface="Times New Roman" panose="02020603050405020304" pitchFamily="18" charset="0"/>
              </a:rPr>
              <a:t>48 × 128 strips</a:t>
            </a:r>
          </a:p>
          <a:p>
            <a:pPr algn="ctr"/>
            <a:r>
              <a:rPr lang="en-US" b="1" dirty="0">
                <a:solidFill>
                  <a:srgbClr val="2D2D8A"/>
                </a:solidFill>
                <a:latin typeface="Times New Roman" panose="02020603050405020304" pitchFamily="18" charset="0"/>
                <a:cs typeface="Times New Roman" panose="02020603050405020304" pitchFamily="18" charset="0"/>
              </a:rPr>
              <a:t>6144 pixels</a:t>
            </a:r>
            <a:endParaRPr lang="ru-RU" b="1" dirty="0">
              <a:solidFill>
                <a:srgbClr val="2D2D8A"/>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5914117" y="5766351"/>
            <a:ext cx="2249334" cy="830997"/>
          </a:xfrm>
          <a:prstGeom prst="rect">
            <a:avLst/>
          </a:prstGeom>
          <a:noFill/>
        </p:spPr>
        <p:txBody>
          <a:bodyPr wrap="none" rtlCol="0">
            <a:spAutoFit/>
          </a:bodyPr>
          <a:lstStyle/>
          <a:p>
            <a:pPr algn="ctr"/>
            <a:r>
              <a:rPr lang="en-US" b="1" dirty="0">
                <a:solidFill>
                  <a:srgbClr val="2D2D8A"/>
                </a:solidFill>
                <a:latin typeface="Times New Roman" panose="02020603050405020304" pitchFamily="18" charset="0"/>
                <a:cs typeface="Times New Roman" panose="02020603050405020304" pitchFamily="18" charset="0"/>
              </a:rPr>
              <a:t>128 × 128 strips</a:t>
            </a:r>
          </a:p>
          <a:p>
            <a:pPr algn="ctr"/>
            <a:r>
              <a:rPr lang="en-US" b="1" dirty="0">
                <a:solidFill>
                  <a:srgbClr val="2D2D8A"/>
                </a:solidFill>
                <a:latin typeface="Times New Roman" panose="02020603050405020304" pitchFamily="18" charset="0"/>
                <a:cs typeface="Times New Roman" panose="02020603050405020304" pitchFamily="18" charset="0"/>
              </a:rPr>
              <a:t>16384 pixels</a:t>
            </a:r>
            <a:endParaRPr lang="ru-RU" b="1" dirty="0">
              <a:solidFill>
                <a:srgbClr val="2D2D8A"/>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BE8B6E3-CBC8-B2DF-1E0F-E046E5C2E14B}"/>
              </a:ext>
            </a:extLst>
          </p:cNvPr>
          <p:cNvSpPr>
            <a:spLocks noGrp="1"/>
          </p:cNvSpPr>
          <p:nvPr>
            <p:ph type="sldNum" sz="quarter" idx="12"/>
          </p:nvPr>
        </p:nvSpPr>
        <p:spPr/>
        <p:txBody>
          <a:bodyPr/>
          <a:lstStyle/>
          <a:p>
            <a:pPr>
              <a:defRPr/>
            </a:pPr>
            <a:fld id="{C4F1A76E-830F-4EA0-AD71-EE3C3D7EE5D9}" type="slidenum">
              <a:rPr lang="en-US" altLang="ru-RU" smtClean="0"/>
              <a:pPr>
                <a:defRPr/>
              </a:pPr>
              <a:t>13</a:t>
            </a:fld>
            <a:endParaRPr lang="en-US" altLang="ru-RU"/>
          </a:p>
        </p:txBody>
      </p:sp>
    </p:spTree>
    <p:extLst>
      <p:ext uri="{BB962C8B-B14F-4D97-AF65-F5344CB8AC3E}">
        <p14:creationId xmlns:p14="http://schemas.microsoft.com/office/powerpoint/2010/main" val="390395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11"/>
          <p:cNvSpPr>
            <a:spLocks noGrp="1" noChangeArrowheads="1"/>
          </p:cNvSpPr>
          <p:nvPr>
            <p:ph type="title"/>
          </p:nvPr>
        </p:nvSpPr>
        <p:spPr>
          <a:xfrm>
            <a:off x="685800" y="152400"/>
            <a:ext cx="7772400" cy="1143000"/>
          </a:xfrm>
        </p:spPr>
        <p:txBody>
          <a:bodyPr/>
          <a:lstStyle/>
          <a:p>
            <a:pPr eaLnBrk="1" hangingPunct="1"/>
            <a:r>
              <a:rPr lang="ru-RU" altLang="ru-RU" sz="2800" b="1" dirty="0">
                <a:solidFill>
                  <a:srgbClr val="FF0000"/>
                </a:solidFill>
              </a:rPr>
              <a:t>Сборка позиционно-чувствительных кремниевых детекторов</a:t>
            </a:r>
          </a:p>
        </p:txBody>
      </p:sp>
      <p:pic>
        <p:nvPicPr>
          <p:cNvPr id="44036" name="Picture 13" descr="VDetNew1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2059306"/>
            <a:ext cx="4661370" cy="3048000"/>
          </a:xfrm>
          <a:noFill/>
        </p:spPr>
      </p:pic>
      <p:sp>
        <p:nvSpPr>
          <p:cNvPr id="44037" name="Text Box 14"/>
          <p:cNvSpPr txBox="1">
            <a:spLocks noChangeArrowheads="1"/>
          </p:cNvSpPr>
          <p:nvPr/>
        </p:nvSpPr>
        <p:spPr bwMode="auto">
          <a:xfrm>
            <a:off x="1872456" y="1295400"/>
            <a:ext cx="5399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ru-RU" altLang="ru-RU" sz="2000" b="1" dirty="0">
                <a:solidFill>
                  <a:srgbClr val="2D2D8A"/>
                </a:solidFill>
              </a:rPr>
              <a:t>Позиционное разрешение: ±0.5 мм</a:t>
            </a:r>
          </a:p>
          <a:p>
            <a:pPr algn="ctr" eaLnBrk="1" hangingPunct="1">
              <a:spcBef>
                <a:spcPct val="0"/>
              </a:spcBef>
              <a:buFontTx/>
              <a:buNone/>
            </a:pPr>
            <a:r>
              <a:rPr lang="ru-RU" altLang="ru-RU" sz="2000" b="1" dirty="0">
                <a:solidFill>
                  <a:srgbClr val="2D2D8A"/>
                </a:solidFill>
              </a:rPr>
              <a:t>Энергетическое разрешение: 15 кэВ (</a:t>
            </a:r>
            <a:r>
              <a:rPr lang="en-US" altLang="ru-RU" sz="2000" b="1" dirty="0">
                <a:solidFill>
                  <a:srgbClr val="2D2D8A"/>
                </a:solidFill>
              </a:rPr>
              <a:t>FWHM)</a:t>
            </a:r>
            <a:endParaRPr lang="ru-RU" altLang="ru-RU" sz="2000" b="1" dirty="0">
              <a:solidFill>
                <a:srgbClr val="2D2D8A"/>
              </a:solidFill>
            </a:endParaRPr>
          </a:p>
        </p:txBody>
      </p:sp>
      <p:sp>
        <p:nvSpPr>
          <p:cNvPr id="2" name="Slide Number Placeholder 1">
            <a:extLst>
              <a:ext uri="{FF2B5EF4-FFF2-40B4-BE49-F238E27FC236}">
                <a16:creationId xmlns:a16="http://schemas.microsoft.com/office/drawing/2014/main" id="{6DD9045C-F4D2-0377-7255-B982EA73EEB2}"/>
              </a:ext>
            </a:extLst>
          </p:cNvPr>
          <p:cNvSpPr>
            <a:spLocks noGrp="1"/>
          </p:cNvSpPr>
          <p:nvPr>
            <p:ph type="sldNum" sz="quarter" idx="12"/>
          </p:nvPr>
        </p:nvSpPr>
        <p:spPr/>
        <p:txBody>
          <a:bodyPr/>
          <a:lstStyle/>
          <a:p>
            <a:pPr>
              <a:defRPr/>
            </a:pPr>
            <a:fld id="{C4F1A76E-830F-4EA0-AD71-EE3C3D7EE5D9}" type="slidenum">
              <a:rPr lang="en-US" altLang="ru-RU" smtClean="0"/>
              <a:pPr>
                <a:defRPr/>
              </a:pPr>
              <a:t>14</a:t>
            </a:fld>
            <a:endParaRPr lang="en-US" altLang="ru-RU"/>
          </a:p>
        </p:txBody>
      </p:sp>
      <p:graphicFrame>
        <p:nvGraphicFramePr>
          <p:cNvPr id="3" name="Object 3">
            <a:extLst>
              <a:ext uri="{FF2B5EF4-FFF2-40B4-BE49-F238E27FC236}">
                <a16:creationId xmlns:a16="http://schemas.microsoft.com/office/drawing/2014/main" id="{A350D448-67F9-1087-A434-D20F2D4C9A09}"/>
              </a:ext>
            </a:extLst>
          </p:cNvPr>
          <p:cNvGraphicFramePr>
            <a:graphicFrameLocks noChangeAspect="1"/>
          </p:cNvGraphicFramePr>
          <p:nvPr>
            <p:extLst>
              <p:ext uri="{D42A27DB-BD31-4B8C-83A1-F6EECF244321}">
                <p14:modId xmlns:p14="http://schemas.microsoft.com/office/powerpoint/2010/main" val="4084538901"/>
              </p:ext>
            </p:extLst>
          </p:nvPr>
        </p:nvGraphicFramePr>
        <p:xfrm>
          <a:off x="3046553" y="3048000"/>
          <a:ext cx="6097447" cy="3509011"/>
        </p:xfrm>
        <a:graphic>
          <a:graphicData uri="http://schemas.openxmlformats.org/presentationml/2006/ole">
            <mc:AlternateContent xmlns:mc="http://schemas.openxmlformats.org/markup-compatibility/2006">
              <mc:Choice xmlns:v="urn:schemas-microsoft-com:vml" Requires="v">
                <p:oleObj name="CorelDRAW" r:id="rId3" imgW="6363769" imgH="3662412" progId="CorelDRAW.Graphic.12">
                  <p:embed/>
                </p:oleObj>
              </mc:Choice>
              <mc:Fallback>
                <p:oleObj name="CorelDRAW" r:id="rId3" imgW="6363769" imgH="3662412" progId="CorelDRAW.Graphic.12">
                  <p:embed/>
                  <p:pic>
                    <p:nvPicPr>
                      <p:cNvPr id="522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553" y="3048000"/>
                        <a:ext cx="6097447" cy="3509011"/>
                      </a:xfrm>
                      <a:prstGeom prst="rect">
                        <a:avLst/>
                      </a:prstGeom>
                      <a:noFill/>
                      <a:ln>
                        <a:noFill/>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609600" y="76200"/>
            <a:ext cx="7772400" cy="914400"/>
          </a:xfrm>
        </p:spPr>
        <p:txBody>
          <a:bodyPr/>
          <a:lstStyle/>
          <a:p>
            <a:pPr eaLnBrk="1" hangingPunct="1"/>
            <a:r>
              <a:rPr lang="ru-RU" altLang="ru-RU" sz="2800" b="1" dirty="0">
                <a:solidFill>
                  <a:srgbClr val="FF0000"/>
                </a:solidFill>
              </a:rPr>
              <a:t>Выращивание кристаллов </a:t>
            </a:r>
            <a:r>
              <a:rPr lang="en-US" altLang="ru-RU" sz="2800" b="1" dirty="0">
                <a:solidFill>
                  <a:srgbClr val="FF0000"/>
                </a:solidFill>
              </a:rPr>
              <a:t>Ge </a:t>
            </a:r>
            <a:r>
              <a:rPr lang="ru-RU" altLang="ru-RU" sz="2800" b="1" dirty="0">
                <a:solidFill>
                  <a:srgbClr val="FF0000"/>
                </a:solidFill>
              </a:rPr>
              <a:t>и </a:t>
            </a:r>
            <a:r>
              <a:rPr lang="en-US" altLang="ru-RU" sz="2800" b="1" dirty="0">
                <a:solidFill>
                  <a:srgbClr val="FF0000"/>
                </a:solidFill>
              </a:rPr>
              <a:t>Si</a:t>
            </a:r>
            <a:endParaRPr lang="ru-RU" altLang="ru-RU" sz="2800" b="1" dirty="0">
              <a:solidFill>
                <a:srgbClr val="FF0000"/>
              </a:solidFill>
            </a:endParaRPr>
          </a:p>
        </p:txBody>
      </p:sp>
      <p:pic>
        <p:nvPicPr>
          <p:cNvPr id="4506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2580" r="1628"/>
          <a:stretch/>
        </p:blipFill>
        <p:spPr bwMode="auto">
          <a:xfrm>
            <a:off x="105134" y="1143000"/>
            <a:ext cx="3505201"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2" descr="Germanium crystals - ScienceDirect">
            <a:extLst>
              <a:ext uri="{FF2B5EF4-FFF2-40B4-BE49-F238E27FC236}">
                <a16:creationId xmlns:a16="http://schemas.microsoft.com/office/drawing/2014/main" id="{28634296-2154-6C11-DF1B-46A8A10B3C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87"/>
          <a:stretch/>
        </p:blipFill>
        <p:spPr bwMode="auto">
          <a:xfrm>
            <a:off x="5954545" y="947201"/>
            <a:ext cx="2902512" cy="242751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Process Steps Of Czochralski Crystal Growth WaferPro, 43% OFF">
            <a:extLst>
              <a:ext uri="{FF2B5EF4-FFF2-40B4-BE49-F238E27FC236}">
                <a16:creationId xmlns:a16="http://schemas.microsoft.com/office/drawing/2014/main" id="{95951075-CDD8-0771-0578-81D48698BC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425" y="4068777"/>
            <a:ext cx="2902512" cy="262593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czochralski process | Crystals, Growing crystals, Melt method">
            <a:extLst>
              <a:ext uri="{FF2B5EF4-FFF2-40B4-BE49-F238E27FC236}">
                <a16:creationId xmlns:a16="http://schemas.microsoft.com/office/drawing/2014/main" id="{9A95DD13-E2A4-DA1C-3378-294D8A23B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255" y="1158952"/>
            <a:ext cx="2032369" cy="2015979"/>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Czochralski method - Wikipedia">
            <a:extLst>
              <a:ext uri="{FF2B5EF4-FFF2-40B4-BE49-F238E27FC236}">
                <a16:creationId xmlns:a16="http://schemas.microsoft.com/office/drawing/2014/main" id="{D77B02BC-A2A7-2584-DC42-957E09C50A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9068" y="4080083"/>
            <a:ext cx="2015477" cy="26033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20297D-91C6-C716-5D73-CAAC70503979}"/>
              </a:ext>
            </a:extLst>
          </p:cNvPr>
          <p:cNvSpPr txBox="1"/>
          <p:nvPr/>
        </p:nvSpPr>
        <p:spPr>
          <a:xfrm>
            <a:off x="3580880" y="3392269"/>
            <a:ext cx="5563120" cy="646331"/>
          </a:xfrm>
          <a:prstGeom prst="rect">
            <a:avLst/>
          </a:prstGeom>
          <a:noFill/>
        </p:spPr>
        <p:txBody>
          <a:bodyPr wrap="square">
            <a:spAutoFit/>
          </a:bodyPr>
          <a:lstStyle/>
          <a:p>
            <a:pPr algn="ctr"/>
            <a:r>
              <a:rPr lang="en-RU" sz="1200" b="1" dirty="0">
                <a:solidFill>
                  <a:srgbClr val="2D2D8A"/>
                </a:solidFill>
              </a:rPr>
              <a:t>The Czochralski method, is a method of crystal growth used to obtain single crystals of semiconductors (e.g. silicon, germanium and gallium arsenide), metals (e.g. palladium, platinum, silver, gold), salts and synthetic gemstones. </a:t>
            </a:r>
          </a:p>
        </p:txBody>
      </p:sp>
      <p:sp>
        <p:nvSpPr>
          <p:cNvPr id="2" name="Slide Number Placeholder 1">
            <a:extLst>
              <a:ext uri="{FF2B5EF4-FFF2-40B4-BE49-F238E27FC236}">
                <a16:creationId xmlns:a16="http://schemas.microsoft.com/office/drawing/2014/main" id="{4B861689-005E-CB73-46E9-E62A3D78664D}"/>
              </a:ext>
            </a:extLst>
          </p:cNvPr>
          <p:cNvSpPr>
            <a:spLocks noGrp="1"/>
          </p:cNvSpPr>
          <p:nvPr>
            <p:ph type="sldNum" sz="quarter" idx="12"/>
          </p:nvPr>
        </p:nvSpPr>
        <p:spPr/>
        <p:txBody>
          <a:bodyPr/>
          <a:lstStyle/>
          <a:p>
            <a:pPr>
              <a:defRPr/>
            </a:pPr>
            <a:fld id="{C4F1A76E-830F-4EA0-AD71-EE3C3D7EE5D9}" type="slidenum">
              <a:rPr lang="en-US" altLang="ru-RU" smtClean="0"/>
              <a:pPr>
                <a:defRPr/>
              </a:pPr>
              <a:t>15</a:t>
            </a:fld>
            <a:endParaRPr lang="en-US" altLang="ru-RU"/>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685800" y="0"/>
            <a:ext cx="7772400" cy="1143000"/>
          </a:xfrm>
        </p:spPr>
        <p:txBody>
          <a:bodyPr/>
          <a:lstStyle/>
          <a:p>
            <a:pPr eaLnBrk="1" hangingPunct="1"/>
            <a:r>
              <a:rPr lang="ru-RU" altLang="ru-RU" sz="2800" b="1" dirty="0">
                <a:solidFill>
                  <a:srgbClr val="FF0000"/>
                </a:solidFill>
              </a:rPr>
              <a:t>Полупроводниковые коаксиальные</a:t>
            </a:r>
            <a:br>
              <a:rPr lang="ru-RU" altLang="ru-RU" sz="2800" b="1" dirty="0">
                <a:solidFill>
                  <a:srgbClr val="FF0000"/>
                </a:solidFill>
              </a:rPr>
            </a:br>
            <a:r>
              <a:rPr lang="ru-RU" altLang="ru-RU" sz="2800" b="1" dirty="0">
                <a:solidFill>
                  <a:srgbClr val="FF0000"/>
                </a:solidFill>
              </a:rPr>
              <a:t> </a:t>
            </a:r>
            <a:r>
              <a:rPr lang="en-US" altLang="ru-RU" sz="2800" b="1" dirty="0">
                <a:solidFill>
                  <a:srgbClr val="FF0000"/>
                </a:solidFill>
              </a:rPr>
              <a:t>Ge-</a:t>
            </a:r>
            <a:r>
              <a:rPr lang="ru-RU" altLang="ru-RU" sz="2800" b="1" dirty="0">
                <a:solidFill>
                  <a:srgbClr val="FF0000"/>
                </a:solidFill>
              </a:rPr>
              <a:t>детекторы</a:t>
            </a:r>
          </a:p>
        </p:txBody>
      </p:sp>
      <p:pic>
        <p:nvPicPr>
          <p:cNvPr id="4608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650" r="7972"/>
          <a:stretch/>
        </p:blipFill>
        <p:spPr bwMode="auto">
          <a:xfrm>
            <a:off x="361950" y="2323942"/>
            <a:ext cx="3982376" cy="420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7340" t="2775" r="3000" b="4868"/>
          <a:stretch/>
        </p:blipFill>
        <p:spPr bwMode="auto">
          <a:xfrm>
            <a:off x="4572000" y="1143000"/>
            <a:ext cx="4343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5F91AAD-5D21-B686-3E13-4E58678F4FAB}"/>
              </a:ext>
            </a:extLst>
          </p:cNvPr>
          <p:cNvSpPr>
            <a:spLocks noGrp="1"/>
          </p:cNvSpPr>
          <p:nvPr>
            <p:ph type="sldNum" sz="quarter" idx="12"/>
          </p:nvPr>
        </p:nvSpPr>
        <p:spPr/>
        <p:txBody>
          <a:bodyPr/>
          <a:lstStyle/>
          <a:p>
            <a:pPr>
              <a:defRPr/>
            </a:pPr>
            <a:fld id="{C4F1A76E-830F-4EA0-AD71-EE3C3D7EE5D9}" type="slidenum">
              <a:rPr lang="en-US" altLang="ru-RU" smtClean="0"/>
              <a:pPr>
                <a:defRPr/>
              </a:pPr>
              <a:t>16</a:t>
            </a:fld>
            <a:endParaRPr lang="en-US" altLang="ru-RU"/>
          </a:p>
        </p:txBody>
      </p:sp>
      <p:sp>
        <p:nvSpPr>
          <p:cNvPr id="3" name="Text Box 14">
            <a:extLst>
              <a:ext uri="{FF2B5EF4-FFF2-40B4-BE49-F238E27FC236}">
                <a16:creationId xmlns:a16="http://schemas.microsoft.com/office/drawing/2014/main" id="{B6BA997E-7975-DF35-30F2-366D83FD2A87}"/>
              </a:ext>
            </a:extLst>
          </p:cNvPr>
          <p:cNvSpPr txBox="1">
            <a:spLocks noChangeArrowheads="1"/>
          </p:cNvSpPr>
          <p:nvPr/>
        </p:nvSpPr>
        <p:spPr bwMode="auto">
          <a:xfrm>
            <a:off x="448138" y="1308279"/>
            <a:ext cx="38961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ru-RU" altLang="ru-RU" sz="2000" b="1" dirty="0">
                <a:solidFill>
                  <a:srgbClr val="2D2D8A"/>
                </a:solidFill>
              </a:rPr>
              <a:t>Улучшение геометрической эффективности регистрации гамма-квантов!</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609600" y="0"/>
            <a:ext cx="7772400" cy="1143000"/>
          </a:xfrm>
        </p:spPr>
        <p:txBody>
          <a:bodyPr/>
          <a:lstStyle/>
          <a:p>
            <a:pPr eaLnBrk="1" hangingPunct="1"/>
            <a:r>
              <a:rPr lang="ru-RU" altLang="ru-RU" sz="2800" b="1" dirty="0">
                <a:solidFill>
                  <a:srgbClr val="FF0000"/>
                </a:solidFill>
              </a:rPr>
              <a:t>Полупроводниковые </a:t>
            </a:r>
            <a:r>
              <a:rPr lang="en-US" altLang="ru-RU" sz="2800" b="1" dirty="0">
                <a:solidFill>
                  <a:srgbClr val="FF0000"/>
                </a:solidFill>
              </a:rPr>
              <a:t>Ge-</a:t>
            </a:r>
            <a:r>
              <a:rPr lang="ru-RU" altLang="ru-RU" sz="2800" b="1" dirty="0">
                <a:solidFill>
                  <a:srgbClr val="FF0000"/>
                </a:solidFill>
              </a:rPr>
              <a:t>детекторы</a:t>
            </a:r>
          </a:p>
        </p:txBody>
      </p:sp>
      <p:pic>
        <p:nvPicPr>
          <p:cNvPr id="47109" name="Picture 5"/>
          <p:cNvPicPr>
            <a:picLocks noChangeAspect="1" noChangeArrowheads="1"/>
          </p:cNvPicPr>
          <p:nvPr/>
        </p:nvPicPr>
        <p:blipFill rotWithShape="1">
          <a:blip r:embed="rId2">
            <a:lum bright="-6000" contrast="12000"/>
            <a:extLst>
              <a:ext uri="{28A0092B-C50C-407E-A947-70E740481C1C}">
                <a14:useLocalDpi xmlns:a14="http://schemas.microsoft.com/office/drawing/2010/main" val="0"/>
              </a:ext>
            </a:extLst>
          </a:blip>
          <a:srcRect l="4714" r="3352"/>
          <a:stretch/>
        </p:blipFill>
        <p:spPr bwMode="auto">
          <a:xfrm>
            <a:off x="0" y="1676400"/>
            <a:ext cx="5893627" cy="451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High Purity Germanium (HPGe) Radiation Detectors | Products | AMETEK ORTEC">
            <a:extLst>
              <a:ext uri="{FF2B5EF4-FFF2-40B4-BE49-F238E27FC236}">
                <a16:creationId xmlns:a16="http://schemas.microsoft.com/office/drawing/2014/main" id="{9AFCFAA6-AE4C-DA6D-42FF-5CBE7F26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599" y="1050653"/>
            <a:ext cx="2867001" cy="261271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Germanium Detector Types — Nu Scientific is a leading distributer of  radiation monitoring and measuring equipment">
            <a:extLst>
              <a:ext uri="{FF2B5EF4-FFF2-40B4-BE49-F238E27FC236}">
                <a16:creationId xmlns:a16="http://schemas.microsoft.com/office/drawing/2014/main" id="{1FA3BA88-D49B-78DA-596F-04EA49E97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657600"/>
            <a:ext cx="1812819" cy="3200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2BFB01A-8B5B-D42B-3A77-D1AB30ACB785}"/>
              </a:ext>
            </a:extLst>
          </p:cNvPr>
          <p:cNvSpPr>
            <a:spLocks noGrp="1"/>
          </p:cNvSpPr>
          <p:nvPr>
            <p:ph type="sldNum" sz="quarter" idx="12"/>
          </p:nvPr>
        </p:nvSpPr>
        <p:spPr/>
        <p:txBody>
          <a:bodyPr/>
          <a:lstStyle/>
          <a:p>
            <a:pPr>
              <a:defRPr/>
            </a:pPr>
            <a:fld id="{C4F1A76E-830F-4EA0-AD71-EE3C3D7EE5D9}" type="slidenum">
              <a:rPr lang="en-US" altLang="ru-RU" smtClean="0"/>
              <a:pPr>
                <a:defRPr/>
              </a:pPr>
              <a:t>17</a:t>
            </a:fld>
            <a:endParaRPr lang="en-US" altLang="ru-RU"/>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a:xfrm>
            <a:off x="685800" y="228600"/>
            <a:ext cx="7772400" cy="838200"/>
          </a:xfrm>
        </p:spPr>
        <p:txBody>
          <a:bodyPr/>
          <a:lstStyle/>
          <a:p>
            <a:r>
              <a:rPr lang="ru-RU" altLang="ru-RU" sz="3200" b="1" dirty="0">
                <a:solidFill>
                  <a:srgbClr val="FF0000"/>
                </a:solidFill>
              </a:rPr>
              <a:t>Подавление комптоновского рассеяния</a:t>
            </a:r>
          </a:p>
        </p:txBody>
      </p:sp>
      <p:pic>
        <p:nvPicPr>
          <p:cNvPr id="48131" name="Picture 7"/>
          <p:cNvPicPr>
            <a:picLocks noGrp="1" noChangeAspect="1" noChangeArrowheads="1"/>
          </p:cNvPicPr>
          <p:nvPr>
            <p:ph sz="half" idx="1"/>
          </p:nvPr>
        </p:nvPicPr>
        <p:blipFill>
          <a:blip r:embed="rId2" cstate="print">
            <a:lum bright="-20000" contrast="20000"/>
            <a:extLst>
              <a:ext uri="{28A0092B-C50C-407E-A947-70E740481C1C}">
                <a14:useLocalDpi xmlns:a14="http://schemas.microsoft.com/office/drawing/2010/main" val="0"/>
              </a:ext>
            </a:extLst>
          </a:blip>
          <a:srcRect/>
          <a:stretch>
            <a:fillRect/>
          </a:stretch>
        </p:blipFill>
        <p:spPr>
          <a:xfrm>
            <a:off x="228600" y="1148469"/>
            <a:ext cx="5638800" cy="116023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2" name="Picture 8"/>
          <p:cNvPicPr>
            <a:picLocks noGrp="1" noChangeAspect="1" noChangeArrowheads="1"/>
          </p:cNvPicPr>
          <p:nvPr>
            <p:ph sz="half" idx="2"/>
          </p:nvPr>
        </p:nvPicPr>
        <p:blipFill>
          <a:blip r:embed="rId3" cstate="print">
            <a:lum bright="-20000" contrast="20000"/>
            <a:extLst>
              <a:ext uri="{28A0092B-C50C-407E-A947-70E740481C1C}">
                <a14:useLocalDpi xmlns:a14="http://schemas.microsoft.com/office/drawing/2010/main" val="0"/>
              </a:ext>
            </a:extLst>
          </a:blip>
          <a:srcRect/>
          <a:stretch>
            <a:fillRect/>
          </a:stretch>
        </p:blipFill>
        <p:spPr>
          <a:xfrm>
            <a:off x="1240262" y="2463172"/>
            <a:ext cx="3615475" cy="211859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37060138-2119-1E65-3767-0BF08C6C6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691414"/>
            <a:ext cx="4795329" cy="2036233"/>
          </a:xfrm>
          <a:prstGeom prst="rect">
            <a:avLst/>
          </a:prstGeom>
        </p:spPr>
      </p:pic>
      <p:pic>
        <p:nvPicPr>
          <p:cNvPr id="12290" name="Picture 2" descr="A sample of BGO ingot. | Download Scientific Diagram">
            <a:extLst>
              <a:ext uri="{FF2B5EF4-FFF2-40B4-BE49-F238E27FC236}">
                <a16:creationId xmlns:a16="http://schemas.microsoft.com/office/drawing/2014/main" id="{7D9F8C80-D901-86CC-B6BA-6002D94E2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2024682"/>
            <a:ext cx="2590800" cy="166737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GO Annular Type">
            <a:extLst>
              <a:ext uri="{FF2B5EF4-FFF2-40B4-BE49-F238E27FC236}">
                <a16:creationId xmlns:a16="http://schemas.microsoft.com/office/drawing/2014/main" id="{4E38C1B0-213F-07B1-C68A-799DAFDFFD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00" t="12453" r="17500" b="6090"/>
          <a:stretch/>
        </p:blipFill>
        <p:spPr bwMode="auto">
          <a:xfrm>
            <a:off x="6324600" y="3772892"/>
            <a:ext cx="2590800" cy="25487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EFEDEA-7AAC-99A5-0C25-65F20E186B4A}"/>
              </a:ext>
            </a:extLst>
          </p:cNvPr>
          <p:cNvSpPr txBox="1"/>
          <p:nvPr/>
        </p:nvSpPr>
        <p:spPr>
          <a:xfrm>
            <a:off x="6400800" y="1143000"/>
            <a:ext cx="2438400" cy="769441"/>
          </a:xfrm>
          <a:prstGeom prst="rect">
            <a:avLst/>
          </a:prstGeom>
          <a:noFill/>
        </p:spPr>
        <p:txBody>
          <a:bodyPr wrap="square">
            <a:spAutoFit/>
          </a:bodyPr>
          <a:lstStyle/>
          <a:p>
            <a:pPr algn="ctr"/>
            <a:r>
              <a:rPr lang="ru-RU" altLang="ru-RU" sz="2200" b="1" dirty="0">
                <a:solidFill>
                  <a:srgbClr val="2D2D8A"/>
                </a:solidFill>
              </a:rPr>
              <a:t>Сцинтиллятор</a:t>
            </a:r>
            <a:endParaRPr lang="en-US" altLang="ru-RU" sz="2200" b="1" dirty="0">
              <a:solidFill>
                <a:srgbClr val="2D2D8A"/>
              </a:solidFill>
            </a:endParaRPr>
          </a:p>
          <a:p>
            <a:pPr algn="ctr"/>
            <a:r>
              <a:rPr lang="en-US" altLang="ru-RU" sz="2200" b="1" dirty="0">
                <a:solidFill>
                  <a:srgbClr val="2D2D8A"/>
                </a:solidFill>
              </a:rPr>
              <a:t>Bi</a:t>
            </a:r>
            <a:r>
              <a:rPr lang="en-US" altLang="ru-RU" sz="2200" b="1" baseline="-25000" dirty="0">
                <a:solidFill>
                  <a:srgbClr val="2D2D8A"/>
                </a:solidFill>
              </a:rPr>
              <a:t>4</a:t>
            </a:r>
            <a:r>
              <a:rPr lang="en-US" altLang="ru-RU" sz="2200" b="1" dirty="0">
                <a:solidFill>
                  <a:srgbClr val="2D2D8A"/>
                </a:solidFill>
              </a:rPr>
              <a:t>Ge</a:t>
            </a:r>
            <a:r>
              <a:rPr lang="en-US" altLang="ru-RU" sz="2200" b="1" baseline="-25000" dirty="0">
                <a:solidFill>
                  <a:srgbClr val="2D2D8A"/>
                </a:solidFill>
              </a:rPr>
              <a:t>3</a:t>
            </a:r>
            <a:r>
              <a:rPr lang="en-US" altLang="ru-RU" sz="2200" b="1" dirty="0">
                <a:solidFill>
                  <a:srgbClr val="2D2D8A"/>
                </a:solidFill>
              </a:rPr>
              <a:t>O</a:t>
            </a:r>
            <a:r>
              <a:rPr lang="en-US" altLang="ru-RU" sz="2200" b="1" baseline="-25000" dirty="0">
                <a:solidFill>
                  <a:srgbClr val="2D2D8A"/>
                </a:solidFill>
              </a:rPr>
              <a:t>12</a:t>
            </a:r>
            <a:r>
              <a:rPr lang="ru-RU" altLang="ru-RU" sz="2200" b="1" baseline="-25000" dirty="0">
                <a:solidFill>
                  <a:srgbClr val="2D2D8A"/>
                </a:solidFill>
              </a:rPr>
              <a:t> </a:t>
            </a:r>
            <a:r>
              <a:rPr lang="ru-RU" altLang="ru-RU" sz="2200" b="1" dirty="0">
                <a:solidFill>
                  <a:srgbClr val="2D2D8A"/>
                </a:solidFill>
              </a:rPr>
              <a:t>(</a:t>
            </a:r>
            <a:r>
              <a:rPr lang="en-US" altLang="ru-RU" sz="2200" b="1" dirty="0">
                <a:solidFill>
                  <a:srgbClr val="2D2D8A"/>
                </a:solidFill>
              </a:rPr>
              <a:t>BGO)</a:t>
            </a:r>
            <a:endParaRPr lang="en-RU" sz="2200" dirty="0">
              <a:solidFill>
                <a:srgbClr val="2D2D8A"/>
              </a:solidFill>
            </a:endParaRPr>
          </a:p>
        </p:txBody>
      </p:sp>
      <p:sp>
        <p:nvSpPr>
          <p:cNvPr id="3" name="Slide Number Placeholder 2">
            <a:extLst>
              <a:ext uri="{FF2B5EF4-FFF2-40B4-BE49-F238E27FC236}">
                <a16:creationId xmlns:a16="http://schemas.microsoft.com/office/drawing/2014/main" id="{9172676C-51F0-3FF3-0A5E-20748F156A47}"/>
              </a:ext>
            </a:extLst>
          </p:cNvPr>
          <p:cNvSpPr>
            <a:spLocks noGrp="1"/>
          </p:cNvSpPr>
          <p:nvPr>
            <p:ph type="sldNum" sz="quarter" idx="12"/>
          </p:nvPr>
        </p:nvSpPr>
        <p:spPr/>
        <p:txBody>
          <a:bodyPr/>
          <a:lstStyle/>
          <a:p>
            <a:pPr>
              <a:defRPr/>
            </a:pPr>
            <a:fld id="{8A6CAA47-324D-4977-A9DE-801C2C7D63AC}" type="slidenum">
              <a:rPr lang="en-US" altLang="ru-RU" smtClean="0"/>
              <a:pPr>
                <a:defRPr/>
              </a:pPr>
              <a:t>18</a:t>
            </a:fld>
            <a:endParaRPr lang="en-US" altLang="ru-RU"/>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685800" y="152400"/>
            <a:ext cx="7772400" cy="609600"/>
          </a:xfrm>
        </p:spPr>
        <p:txBody>
          <a:bodyPr/>
          <a:lstStyle/>
          <a:p>
            <a:r>
              <a:rPr lang="en-US" altLang="ru-RU" sz="3200" b="1" dirty="0">
                <a:solidFill>
                  <a:srgbClr val="FF0000"/>
                </a:solidFill>
              </a:rPr>
              <a:t>Ge-clover -</a:t>
            </a:r>
            <a:r>
              <a:rPr lang="ru-RU" altLang="ru-RU" sz="3200" b="1" dirty="0">
                <a:solidFill>
                  <a:srgbClr val="FF0000"/>
                </a:solidFill>
              </a:rPr>
              <a:t>детектор</a:t>
            </a:r>
          </a:p>
        </p:txBody>
      </p:sp>
      <p:pic>
        <p:nvPicPr>
          <p:cNvPr id="49155" name="Picture 7" descr="cloverF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09600" y="1375282"/>
            <a:ext cx="1878012" cy="4572000"/>
          </a:xfrm>
        </p:spPr>
      </p:pic>
      <p:pic>
        <p:nvPicPr>
          <p:cNvPr id="49156" name="Picture 8" descr="cloverF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833687" y="1394332"/>
            <a:ext cx="1738313" cy="4552950"/>
          </a:xfrm>
        </p:spPr>
      </p:pic>
      <p:sp>
        <p:nvSpPr>
          <p:cNvPr id="49157" name="Text Box 9"/>
          <p:cNvSpPr txBox="1">
            <a:spLocks noChangeArrowheads="1"/>
          </p:cNvSpPr>
          <p:nvPr/>
        </p:nvSpPr>
        <p:spPr bwMode="auto">
          <a:xfrm>
            <a:off x="963613" y="763325"/>
            <a:ext cx="7494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000" b="1" dirty="0">
                <a:solidFill>
                  <a:srgbClr val="2D2D8A"/>
                </a:solidFill>
              </a:rPr>
              <a:t>Высокая эффективность и разрешение, позиция, анти-</a:t>
            </a:r>
            <a:r>
              <a:rPr lang="ru-RU" altLang="ru-RU" sz="2000" b="1" dirty="0" err="1">
                <a:solidFill>
                  <a:srgbClr val="2D2D8A"/>
                </a:solidFill>
              </a:rPr>
              <a:t>комптон</a:t>
            </a:r>
            <a:endParaRPr lang="ru-RU" altLang="ru-RU" sz="2000" b="1" dirty="0">
              <a:solidFill>
                <a:srgbClr val="2D2D8A"/>
              </a:solidFill>
            </a:endParaRPr>
          </a:p>
        </p:txBody>
      </p:sp>
      <p:pic>
        <p:nvPicPr>
          <p:cNvPr id="9218" name="Picture 2">
            <a:extLst>
              <a:ext uri="{FF2B5EF4-FFF2-40B4-BE49-F238E27FC236}">
                <a16:creationId xmlns:a16="http://schemas.microsoft.com/office/drawing/2014/main" id="{BA53BCCC-3B97-A177-2D11-B23A759D3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394332"/>
            <a:ext cx="3568700" cy="46548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FAA17C-AA53-16DD-F844-1397F96DA5F4}"/>
              </a:ext>
            </a:extLst>
          </p:cNvPr>
          <p:cNvSpPr txBox="1"/>
          <p:nvPr/>
        </p:nvSpPr>
        <p:spPr>
          <a:xfrm>
            <a:off x="4038600" y="6045182"/>
            <a:ext cx="4572000" cy="830997"/>
          </a:xfrm>
          <a:prstGeom prst="rect">
            <a:avLst/>
          </a:prstGeom>
          <a:noFill/>
        </p:spPr>
        <p:txBody>
          <a:bodyPr wrap="square">
            <a:spAutoFit/>
          </a:bodyPr>
          <a:lstStyle/>
          <a:p>
            <a:pPr algn="r"/>
            <a:r>
              <a:rPr lang="en-GB" sz="1200" b="1" i="0" u="none" strike="noStrike" dirty="0">
                <a:solidFill>
                  <a:srgbClr val="1F1F1F"/>
                </a:solidFill>
                <a:effectLst/>
                <a:cs typeface="Times New Roman" panose="02020603050405020304" pitchFamily="18" charset="0"/>
              </a:rPr>
              <a:t>Upper left panel: individual Clover crystal. Upper right panel: close packing of the four shaped Ge crystals of a Clover detector. Bottom panel: the Clover detector (right hand side) and its escape suppression shield (left hand side)</a:t>
            </a:r>
            <a:endParaRPr lang="en-RU" sz="1200" b="1" dirty="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A950D30-E780-5CE9-AB53-DBDD7F21519B}"/>
              </a:ext>
            </a:extLst>
          </p:cNvPr>
          <p:cNvSpPr>
            <a:spLocks noGrp="1"/>
          </p:cNvSpPr>
          <p:nvPr>
            <p:ph type="sldNum" sz="quarter" idx="12"/>
          </p:nvPr>
        </p:nvSpPr>
        <p:spPr/>
        <p:txBody>
          <a:bodyPr/>
          <a:lstStyle/>
          <a:p>
            <a:pPr>
              <a:defRPr/>
            </a:pPr>
            <a:fld id="{8A6CAA47-324D-4977-A9DE-801C2C7D63AC}" type="slidenum">
              <a:rPr lang="en-US" altLang="ru-RU" smtClean="0"/>
              <a:pPr>
                <a:defRPr/>
              </a:pPr>
              <a:t>19</a:t>
            </a:fld>
            <a:endParaRPr lang="en-US" altLang="ru-R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8E5C8C47-2C7D-93CD-35E5-088EA92FF3C9}"/>
              </a:ext>
            </a:extLst>
          </p:cNvPr>
          <p:cNvSpPr>
            <a:spLocks noGrp="1" noChangeArrowheads="1"/>
          </p:cNvSpPr>
          <p:nvPr>
            <p:ph type="title"/>
          </p:nvPr>
        </p:nvSpPr>
        <p:spPr>
          <a:xfrm>
            <a:off x="685800" y="2895600"/>
            <a:ext cx="7772400" cy="1066800"/>
          </a:xfrm>
        </p:spPr>
        <p:txBody>
          <a:bodyPr/>
          <a:lstStyle/>
          <a:p>
            <a:pPr eaLnBrk="1" hangingPunct="1"/>
            <a:r>
              <a:rPr lang="ru-RU" altLang="ru-RU" sz="3200" b="1" dirty="0">
                <a:solidFill>
                  <a:srgbClr val="FF0000"/>
                </a:solidFill>
              </a:rPr>
              <a:t>Детекторы ионизационного типа</a:t>
            </a:r>
            <a:br>
              <a:rPr lang="ru-RU" altLang="ru-RU" sz="3200" b="1" dirty="0">
                <a:solidFill>
                  <a:srgbClr val="FF0000"/>
                </a:solidFill>
              </a:rPr>
            </a:br>
            <a:r>
              <a:rPr lang="ru-RU" altLang="ru-RU" sz="3200" b="1" dirty="0">
                <a:solidFill>
                  <a:srgbClr val="FF0000"/>
                </a:solidFill>
              </a:rPr>
              <a:t>(Полупроводниковые детекторы)</a:t>
            </a:r>
            <a:endParaRPr lang="ru-RU" altLang="ru-RU" b="1" u="sng" dirty="0">
              <a:solidFill>
                <a:srgbClr val="FF0000"/>
              </a:solidFill>
            </a:endParaRPr>
          </a:p>
        </p:txBody>
      </p:sp>
      <p:sp>
        <p:nvSpPr>
          <p:cNvPr id="4" name="Slide Number Placeholder 3">
            <a:extLst>
              <a:ext uri="{FF2B5EF4-FFF2-40B4-BE49-F238E27FC236}">
                <a16:creationId xmlns:a16="http://schemas.microsoft.com/office/drawing/2014/main" id="{61CB2B91-7D99-DE95-AEE8-6512064D1197}"/>
              </a:ext>
            </a:extLst>
          </p:cNvPr>
          <p:cNvSpPr>
            <a:spLocks noGrp="1"/>
          </p:cNvSpPr>
          <p:nvPr>
            <p:ph type="sldNum" sz="quarter" idx="12"/>
          </p:nvPr>
        </p:nvSpPr>
        <p:spPr/>
        <p:txBody>
          <a:bodyPr/>
          <a:lstStyle/>
          <a:p>
            <a:pPr>
              <a:defRPr/>
            </a:pPr>
            <a:fld id="{C4F1A76E-830F-4EA0-AD71-EE3C3D7EE5D9}" type="slidenum">
              <a:rPr lang="en-US" altLang="ru-RU" smtClean="0"/>
              <a:pPr>
                <a:defRPr/>
              </a:pPr>
              <a:t>2</a:t>
            </a:fld>
            <a:endParaRPr lang="en-US"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685800" y="152400"/>
            <a:ext cx="7772400" cy="609600"/>
          </a:xfrm>
        </p:spPr>
        <p:txBody>
          <a:bodyPr/>
          <a:lstStyle/>
          <a:p>
            <a:r>
              <a:rPr lang="en-US" altLang="ru-RU" sz="3200" b="1" dirty="0">
                <a:solidFill>
                  <a:srgbClr val="FF0000"/>
                </a:solidFill>
              </a:rPr>
              <a:t>Ge</a:t>
            </a:r>
            <a:r>
              <a:rPr lang="ru-RU" altLang="ru-RU" sz="3200" b="1" dirty="0">
                <a:solidFill>
                  <a:srgbClr val="FF0000"/>
                </a:solidFill>
              </a:rPr>
              <a:t>-детектор</a:t>
            </a:r>
            <a:r>
              <a:rPr lang="en-US" altLang="ru-RU" sz="3200" b="1" dirty="0">
                <a:solidFill>
                  <a:srgbClr val="FF0000"/>
                </a:solidFill>
              </a:rPr>
              <a:t> </a:t>
            </a:r>
            <a:r>
              <a:rPr lang="ru-RU" altLang="ru-RU" sz="3200" b="1" dirty="0">
                <a:solidFill>
                  <a:srgbClr val="FF0000"/>
                </a:solidFill>
              </a:rPr>
              <a:t>с</a:t>
            </a:r>
            <a:r>
              <a:rPr lang="en-US" altLang="ru-RU" sz="3200" b="1" dirty="0">
                <a:solidFill>
                  <a:srgbClr val="FF0000"/>
                </a:solidFill>
              </a:rPr>
              <a:t> BGO</a:t>
            </a:r>
            <a:r>
              <a:rPr lang="ru-RU" altLang="ru-RU" sz="3200" b="1" dirty="0">
                <a:solidFill>
                  <a:srgbClr val="FF0000"/>
                </a:solidFill>
              </a:rPr>
              <a:t> защитой</a:t>
            </a:r>
          </a:p>
        </p:txBody>
      </p:sp>
      <p:sp>
        <p:nvSpPr>
          <p:cNvPr id="5" name="TextBox 4">
            <a:extLst>
              <a:ext uri="{FF2B5EF4-FFF2-40B4-BE49-F238E27FC236}">
                <a16:creationId xmlns:a16="http://schemas.microsoft.com/office/drawing/2014/main" id="{AF4A9195-8C67-37F9-3443-BAF782A02514}"/>
              </a:ext>
            </a:extLst>
          </p:cNvPr>
          <p:cNvSpPr txBox="1"/>
          <p:nvPr/>
        </p:nvSpPr>
        <p:spPr>
          <a:xfrm>
            <a:off x="762000" y="5181600"/>
            <a:ext cx="7848600" cy="1169551"/>
          </a:xfrm>
          <a:prstGeom prst="rect">
            <a:avLst/>
          </a:prstGeom>
          <a:noFill/>
        </p:spPr>
        <p:txBody>
          <a:bodyPr wrap="square">
            <a:spAutoFit/>
          </a:bodyPr>
          <a:lstStyle/>
          <a:p>
            <a:pPr algn="just"/>
            <a:r>
              <a:rPr lang="en-GB" sz="1400" b="1" i="0" u="none" strike="noStrike" dirty="0">
                <a:solidFill>
                  <a:srgbClr val="2D2D8A"/>
                </a:solidFill>
                <a:effectLst/>
                <a:cs typeface="Times New Roman" panose="02020603050405020304" pitchFamily="18" charset="0"/>
              </a:rPr>
              <a:t>Comparison between the unsuppressed spectrum obtained with a Clover detector and the suppressed spectrum measured with a Clover detector vetoed by its BGO suppression shield. The </a:t>
            </a:r>
            <a:r>
              <a:rPr lang="en-GB" sz="1400" b="1" i="1" u="none" strike="noStrike" dirty="0">
                <a:solidFill>
                  <a:srgbClr val="2D2D8A"/>
                </a:solidFill>
                <a:effectLst/>
                <a:cs typeface="Times New Roman" panose="02020603050405020304" pitchFamily="18" charset="0"/>
              </a:rPr>
              <a:t>y</a:t>
            </a:r>
            <a:r>
              <a:rPr lang="en-GB" sz="1400" b="1" i="0" u="none" strike="noStrike" dirty="0">
                <a:solidFill>
                  <a:srgbClr val="2D2D8A"/>
                </a:solidFill>
                <a:effectLst/>
                <a:cs typeface="Times New Roman" panose="02020603050405020304" pitchFamily="18" charset="0"/>
              </a:rPr>
              <a:t>-axis has been expanded to better appreciate the background reduction. The </a:t>
            </a:r>
            <a:r>
              <a:rPr lang="en-GB" sz="1400" b="1" i="0" u="none" strike="noStrike" baseline="30000" dirty="0">
                <a:solidFill>
                  <a:srgbClr val="2D2D8A"/>
                </a:solidFill>
                <a:effectLst/>
                <a:cs typeface="Times New Roman" panose="02020603050405020304" pitchFamily="18" charset="0"/>
              </a:rPr>
              <a:t>60</a:t>
            </a:r>
            <a:r>
              <a:rPr lang="en-GB" sz="1400" b="1" i="0" u="none" strike="noStrike" dirty="0">
                <a:solidFill>
                  <a:srgbClr val="2D2D8A"/>
                </a:solidFill>
                <a:effectLst/>
                <a:cs typeface="Times New Roman" panose="02020603050405020304" pitchFamily="18" charset="0"/>
              </a:rPr>
              <a:t>Co source was placed at a distance to the front face of the Ge of 23 cm as in EUROGAM II. An indication of the quality of the suppressed spectrum is given in the insert which shows the photopeak versus background heights.</a:t>
            </a:r>
            <a:endParaRPr lang="en-RU" sz="1400" b="1" dirty="0">
              <a:solidFill>
                <a:srgbClr val="2D2D8A"/>
              </a:solidFill>
              <a:cs typeface="Times New Roman" panose="02020603050405020304" pitchFamily="18" charset="0"/>
            </a:endParaRPr>
          </a:p>
        </p:txBody>
      </p:sp>
      <p:pic>
        <p:nvPicPr>
          <p:cNvPr id="11266" name="Picture 2">
            <a:extLst>
              <a:ext uri="{FF2B5EF4-FFF2-40B4-BE49-F238E27FC236}">
                <a16:creationId xmlns:a16="http://schemas.microsoft.com/office/drawing/2014/main" id="{75CC52C7-5CB1-AE86-ACA7-B843CFBFE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896740"/>
            <a:ext cx="6172200" cy="41501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BF5005-2E62-6A93-734B-3C0105669175}"/>
              </a:ext>
            </a:extLst>
          </p:cNvPr>
          <p:cNvSpPr>
            <a:spLocks noGrp="1"/>
          </p:cNvSpPr>
          <p:nvPr>
            <p:ph type="sldNum" sz="quarter" idx="12"/>
          </p:nvPr>
        </p:nvSpPr>
        <p:spPr/>
        <p:txBody>
          <a:bodyPr/>
          <a:lstStyle/>
          <a:p>
            <a:pPr>
              <a:defRPr/>
            </a:pPr>
            <a:fld id="{8A6CAA47-324D-4977-A9DE-801C2C7D63AC}" type="slidenum">
              <a:rPr lang="en-US" altLang="ru-RU" smtClean="0"/>
              <a:pPr>
                <a:defRPr/>
              </a:pPr>
              <a:t>20</a:t>
            </a:fld>
            <a:endParaRPr lang="en-US" altLang="ru-RU"/>
          </a:p>
        </p:txBody>
      </p:sp>
    </p:spTree>
    <p:extLst>
      <p:ext uri="{BB962C8B-B14F-4D97-AF65-F5344CB8AC3E}">
        <p14:creationId xmlns:p14="http://schemas.microsoft.com/office/powerpoint/2010/main" val="3068828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2" descr="Study re-examines the decay of 185Bi using state-of-the-art technologies">
            <a:extLst>
              <a:ext uri="{FF2B5EF4-FFF2-40B4-BE49-F238E27FC236}">
                <a16:creationId xmlns:a16="http://schemas.microsoft.com/office/drawing/2014/main" id="{91258358-15CE-2683-D4DA-CDE8FF87D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39" t="4736" r="11294" b="15940"/>
          <a:stretch/>
        </p:blipFill>
        <p:spPr bwMode="auto">
          <a:xfrm>
            <a:off x="6781801" y="5237565"/>
            <a:ext cx="2003786" cy="148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D8C5956-3703-3102-D7BA-380967B87348}"/>
              </a:ext>
            </a:extLst>
          </p:cNvPr>
          <p:cNvSpPr txBox="1"/>
          <p:nvPr/>
        </p:nvSpPr>
        <p:spPr>
          <a:xfrm>
            <a:off x="358412" y="5248763"/>
            <a:ext cx="6423387" cy="1477328"/>
          </a:xfrm>
          <a:prstGeom prst="rect">
            <a:avLst/>
          </a:prstGeom>
          <a:solidFill>
            <a:schemeClr val="bg1">
              <a:alpha val="79321"/>
            </a:schemeClr>
          </a:solidFill>
        </p:spPr>
        <p:txBody>
          <a:bodyPr wrap="square">
            <a:spAutoFit/>
          </a:bodyPr>
          <a:lstStyle/>
          <a:p>
            <a:r>
              <a:rPr lang="en-GB" sz="1800" b="1" strike="noStrike" dirty="0" err="1">
                <a:solidFill>
                  <a:srgbClr val="2D2D8A"/>
                </a:solidFill>
                <a:effectLst/>
                <a:cs typeface="Times New Roman" panose="02020603050405020304" pitchFamily="18" charset="0"/>
              </a:rPr>
              <a:t>Gammasphere</a:t>
            </a:r>
            <a:r>
              <a:rPr lang="en-GB" sz="1800" b="1" i="0" u="none" strike="noStrike" dirty="0">
                <a:solidFill>
                  <a:srgbClr val="2D2D8A"/>
                </a:solidFill>
                <a:effectLst/>
                <a:cs typeface="Times New Roman" panose="02020603050405020304" pitchFamily="18" charset="0"/>
              </a:rPr>
              <a:t> was built in the early 1990s and has operated at the 88-inch cyclotron at Berkeley National Laboratory and at Argonne National Laboratory.</a:t>
            </a:r>
          </a:p>
          <a:p>
            <a:r>
              <a:rPr lang="en-GB" sz="1800" b="1" i="0" u="none" strike="noStrike" dirty="0">
                <a:solidFill>
                  <a:srgbClr val="2D2D8A"/>
                </a:solidFill>
                <a:effectLst/>
                <a:cs typeface="Times New Roman" panose="02020603050405020304" pitchFamily="18" charset="0"/>
              </a:rPr>
              <a:t>It consists of 110 Compton-suppressed large volume, high-purity germanium detectors arranged in a spherical shell</a:t>
            </a:r>
            <a:endParaRPr lang="en-RU" sz="1800" b="1" dirty="0">
              <a:solidFill>
                <a:srgbClr val="2D2D8A"/>
              </a:solidFill>
              <a:cs typeface="Times New Roman" panose="02020603050405020304" pitchFamily="18" charset="0"/>
            </a:endParaRPr>
          </a:p>
        </p:txBody>
      </p:sp>
      <p:sp>
        <p:nvSpPr>
          <p:cNvPr id="2" name="Slide Number Placeholder 1">
            <a:extLst>
              <a:ext uri="{FF2B5EF4-FFF2-40B4-BE49-F238E27FC236}">
                <a16:creationId xmlns:a16="http://schemas.microsoft.com/office/drawing/2014/main" id="{50B53661-9C95-5F00-DB9F-5BB4C7BAC194}"/>
              </a:ext>
            </a:extLst>
          </p:cNvPr>
          <p:cNvSpPr>
            <a:spLocks noGrp="1"/>
          </p:cNvSpPr>
          <p:nvPr>
            <p:ph type="sldNum" sz="quarter" idx="12"/>
          </p:nvPr>
        </p:nvSpPr>
        <p:spPr>
          <a:xfrm>
            <a:off x="8534400" y="6381841"/>
            <a:ext cx="609600" cy="304800"/>
          </a:xfrm>
        </p:spPr>
        <p:txBody>
          <a:bodyPr/>
          <a:lstStyle/>
          <a:p>
            <a:pPr>
              <a:defRPr/>
            </a:pPr>
            <a:fld id="{C4F1A76E-830F-4EA0-AD71-EE3C3D7EE5D9}" type="slidenum">
              <a:rPr lang="en-US" altLang="ru-RU" smtClean="0"/>
              <a:pPr>
                <a:defRPr/>
              </a:pPr>
              <a:t>21</a:t>
            </a:fld>
            <a:endParaRPr lang="en-US" altLang="ru-RU"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Заголовок 1"/>
          <p:cNvSpPr>
            <a:spLocks noGrp="1"/>
          </p:cNvSpPr>
          <p:nvPr>
            <p:ph type="title"/>
          </p:nvPr>
        </p:nvSpPr>
        <p:spPr>
          <a:xfrm>
            <a:off x="685800" y="0"/>
            <a:ext cx="7772400" cy="838200"/>
          </a:xfrm>
        </p:spPr>
        <p:txBody>
          <a:bodyPr/>
          <a:lstStyle/>
          <a:p>
            <a:r>
              <a:rPr lang="ru-RU" altLang="ru-RU" sz="3200" b="1" dirty="0">
                <a:solidFill>
                  <a:srgbClr val="FF0000"/>
                </a:solidFill>
              </a:rPr>
              <a:t>Алмазный детектор</a:t>
            </a:r>
          </a:p>
        </p:txBody>
      </p:sp>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95" y="748613"/>
            <a:ext cx="7103607" cy="344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a:extLst>
              <a:ext uri="{FF2B5EF4-FFF2-40B4-BE49-F238E27FC236}">
                <a16:creationId xmlns:a16="http://schemas.microsoft.com/office/drawing/2014/main" id="{6DB7B5E5-4EC1-8925-A7D3-9EE10F399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4191000"/>
            <a:ext cx="6096000" cy="2566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A13A3171-3760-16AD-C7FB-3CCF04DAD34E}"/>
              </a:ext>
            </a:extLst>
          </p:cNvPr>
          <p:cNvSpPr>
            <a:spLocks noGrp="1"/>
          </p:cNvSpPr>
          <p:nvPr>
            <p:ph type="sldNum" sz="quarter" idx="12"/>
          </p:nvPr>
        </p:nvSpPr>
        <p:spPr/>
        <p:txBody>
          <a:bodyPr/>
          <a:lstStyle/>
          <a:p>
            <a:pPr>
              <a:defRPr/>
            </a:pPr>
            <a:fld id="{8A6CAA47-324D-4977-A9DE-801C2C7D63AC}" type="slidenum">
              <a:rPr lang="en-US" altLang="ru-RU" smtClean="0"/>
              <a:pPr>
                <a:defRPr/>
              </a:pPr>
              <a:t>22</a:t>
            </a:fld>
            <a:endParaRPr lang="en-US" altLang="ru-RU"/>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Заголовок 1"/>
          <p:cNvSpPr>
            <a:spLocks noGrp="1"/>
          </p:cNvSpPr>
          <p:nvPr>
            <p:ph type="title"/>
          </p:nvPr>
        </p:nvSpPr>
        <p:spPr>
          <a:xfrm>
            <a:off x="685800" y="0"/>
            <a:ext cx="7772400" cy="704850"/>
          </a:xfrm>
        </p:spPr>
        <p:txBody>
          <a:bodyPr/>
          <a:lstStyle/>
          <a:p>
            <a:r>
              <a:rPr lang="ru-RU" altLang="ru-RU" sz="3200" b="1" dirty="0">
                <a:solidFill>
                  <a:srgbClr val="FF0000"/>
                </a:solidFill>
              </a:rPr>
              <a:t>Алмазные детекторы</a:t>
            </a:r>
          </a:p>
        </p:txBody>
      </p:sp>
      <p:pic>
        <p:nvPicPr>
          <p:cNvPr id="573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092192"/>
            <a:ext cx="3476625" cy="2613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49" name="Рисунок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08367"/>
            <a:ext cx="347662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99B47EF2-8B8D-E0C9-5D4B-8857063EB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959534"/>
            <a:ext cx="3614658" cy="4781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68D2F6BC-AB78-E40E-DEE6-5B31D8A32EA8}"/>
              </a:ext>
            </a:extLst>
          </p:cNvPr>
          <p:cNvSpPr txBox="1"/>
          <p:nvPr/>
        </p:nvSpPr>
        <p:spPr>
          <a:xfrm>
            <a:off x="4953000" y="5754469"/>
            <a:ext cx="3614658" cy="646331"/>
          </a:xfrm>
          <a:prstGeom prst="rect">
            <a:avLst/>
          </a:prstGeom>
          <a:noFill/>
        </p:spPr>
        <p:txBody>
          <a:bodyPr wrap="square">
            <a:spAutoFit/>
          </a:bodyPr>
          <a:lstStyle/>
          <a:p>
            <a:pPr algn="ctr"/>
            <a:r>
              <a:rPr lang="ru-RU" altLang="ru-RU" sz="1800" b="1" dirty="0">
                <a:solidFill>
                  <a:srgbClr val="2D2D8A"/>
                </a:solidFill>
              </a:rPr>
              <a:t>Сравнение алмазного и сцинтилляционного детекторов</a:t>
            </a:r>
            <a:endParaRPr lang="en-RU" sz="1800" dirty="0">
              <a:solidFill>
                <a:srgbClr val="2D2D8A"/>
              </a:solidFill>
            </a:endParaRPr>
          </a:p>
        </p:txBody>
      </p:sp>
      <p:sp>
        <p:nvSpPr>
          <p:cNvPr id="3" name="Slide Number Placeholder 2">
            <a:extLst>
              <a:ext uri="{FF2B5EF4-FFF2-40B4-BE49-F238E27FC236}">
                <a16:creationId xmlns:a16="http://schemas.microsoft.com/office/drawing/2014/main" id="{EA8AE20D-2A61-E637-3313-9FDB36928D0E}"/>
              </a:ext>
            </a:extLst>
          </p:cNvPr>
          <p:cNvSpPr>
            <a:spLocks noGrp="1"/>
          </p:cNvSpPr>
          <p:nvPr>
            <p:ph type="sldNum" sz="quarter" idx="12"/>
          </p:nvPr>
        </p:nvSpPr>
        <p:spPr/>
        <p:txBody>
          <a:bodyPr/>
          <a:lstStyle/>
          <a:p>
            <a:pPr>
              <a:defRPr/>
            </a:pPr>
            <a:fld id="{8A6CAA47-324D-4977-A9DE-801C2C7D63AC}" type="slidenum">
              <a:rPr lang="en-US" altLang="ru-RU" smtClean="0"/>
              <a:pPr>
                <a:defRPr/>
              </a:pPr>
              <a:t>23</a:t>
            </a:fld>
            <a:endParaRPr lang="en-US" altLang="ru-RU"/>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Заголовок 1"/>
          <p:cNvSpPr>
            <a:spLocks noGrp="1"/>
          </p:cNvSpPr>
          <p:nvPr>
            <p:ph type="title"/>
          </p:nvPr>
        </p:nvSpPr>
        <p:spPr>
          <a:xfrm>
            <a:off x="685800" y="0"/>
            <a:ext cx="7772400" cy="704850"/>
          </a:xfrm>
        </p:spPr>
        <p:txBody>
          <a:bodyPr/>
          <a:lstStyle/>
          <a:p>
            <a:r>
              <a:rPr lang="ru-RU" altLang="ru-RU" sz="3200" b="1" dirty="0">
                <a:solidFill>
                  <a:srgbClr val="FF0000"/>
                </a:solidFill>
              </a:rPr>
              <a:t>Алмазные детекторы</a:t>
            </a:r>
          </a:p>
        </p:txBody>
      </p:sp>
      <p:pic>
        <p:nvPicPr>
          <p:cNvPr id="10242" name="Picture 2">
            <a:extLst>
              <a:ext uri="{FF2B5EF4-FFF2-40B4-BE49-F238E27FC236}">
                <a16:creationId xmlns:a16="http://schemas.microsoft.com/office/drawing/2014/main" id="{DFC4C421-1792-89FB-0CD5-1FC465276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366174"/>
            <a:ext cx="4260940" cy="2374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61971D-DBE4-15FF-CF5D-DB73052BE8F6}"/>
              </a:ext>
            </a:extLst>
          </p:cNvPr>
          <p:cNvSpPr txBox="1"/>
          <p:nvPr/>
        </p:nvSpPr>
        <p:spPr>
          <a:xfrm>
            <a:off x="628143" y="4663098"/>
            <a:ext cx="3461854" cy="646331"/>
          </a:xfrm>
          <a:prstGeom prst="rect">
            <a:avLst/>
          </a:prstGeom>
          <a:noFill/>
        </p:spPr>
        <p:txBody>
          <a:bodyPr wrap="square">
            <a:spAutoFit/>
          </a:bodyPr>
          <a:lstStyle/>
          <a:p>
            <a:pPr algn="ctr" fontAlgn="base"/>
            <a:r>
              <a:rPr lang="en-GB" sz="1200" b="1" i="0" u="none" strike="noStrike" dirty="0">
                <a:solidFill>
                  <a:schemeClr val="tx2"/>
                </a:solidFill>
                <a:effectLst/>
                <a:cs typeface="Times New Roman" panose="02020603050405020304" pitchFamily="18" charset="0"/>
              </a:rPr>
              <a:t>Fast Neutron Detection</a:t>
            </a:r>
          </a:p>
          <a:p>
            <a:pPr algn="ctr" fontAlgn="base"/>
            <a:r>
              <a:rPr lang="en-GB" sz="1200" b="1" i="0" u="none" strike="noStrike" dirty="0">
                <a:solidFill>
                  <a:schemeClr val="tx2"/>
                </a:solidFill>
                <a:effectLst/>
                <a:cs typeface="Times New Roman" panose="02020603050405020304" pitchFamily="18" charset="0"/>
              </a:rPr>
              <a:t>Deuterium Tritium Source 14.1 MeV</a:t>
            </a:r>
            <a:br>
              <a:rPr lang="en-GB" sz="1200" b="1" i="0" u="none" strike="noStrike" dirty="0">
                <a:solidFill>
                  <a:schemeClr val="tx2"/>
                </a:solidFill>
                <a:effectLst/>
                <a:cs typeface="Times New Roman" panose="02020603050405020304" pitchFamily="18" charset="0"/>
              </a:rPr>
            </a:br>
            <a:r>
              <a:rPr lang="en-GB" sz="1200" b="1" i="0" u="none" strike="noStrike" dirty="0">
                <a:solidFill>
                  <a:schemeClr val="tx2"/>
                </a:solidFill>
                <a:effectLst/>
                <a:cs typeface="Times New Roman" panose="02020603050405020304" pitchFamily="18" charset="0"/>
              </a:rPr>
              <a:t>Detector – Source 75 mm</a:t>
            </a:r>
          </a:p>
        </p:txBody>
      </p:sp>
      <p:sp>
        <p:nvSpPr>
          <p:cNvPr id="7" name="TextBox 6">
            <a:extLst>
              <a:ext uri="{FF2B5EF4-FFF2-40B4-BE49-F238E27FC236}">
                <a16:creationId xmlns:a16="http://schemas.microsoft.com/office/drawing/2014/main" id="{43118300-B945-D185-1299-38A3A1E4A75A}"/>
              </a:ext>
            </a:extLst>
          </p:cNvPr>
          <p:cNvSpPr txBox="1"/>
          <p:nvPr/>
        </p:nvSpPr>
        <p:spPr>
          <a:xfrm>
            <a:off x="251460" y="827352"/>
            <a:ext cx="4260940" cy="3416320"/>
          </a:xfrm>
          <a:prstGeom prst="rect">
            <a:avLst/>
          </a:prstGeom>
          <a:noFill/>
        </p:spPr>
        <p:txBody>
          <a:bodyPr wrap="square">
            <a:spAutoFit/>
          </a:bodyPr>
          <a:lstStyle/>
          <a:p>
            <a:pPr algn="l" fontAlgn="base"/>
            <a:r>
              <a:rPr lang="en-GB" sz="1800" b="1" i="0" u="none" strike="noStrike" dirty="0">
                <a:solidFill>
                  <a:srgbClr val="2D2D8A"/>
                </a:solidFill>
                <a:effectLst/>
                <a:cs typeface="Times New Roman" panose="02020603050405020304" pitchFamily="18" charset="0"/>
              </a:rPr>
              <a:t>Applications:</a:t>
            </a:r>
          </a:p>
          <a:p>
            <a:pPr marL="342900" indent="-342900" algn="l" fontAlgn="base">
              <a:buFont typeface="Arial" panose="020B0604020202020204" pitchFamily="34" charset="0"/>
              <a:buChar char="•"/>
            </a:pPr>
            <a:r>
              <a:rPr lang="en-GB" sz="1800" b="1" i="0" u="none" strike="noStrike" dirty="0">
                <a:solidFill>
                  <a:srgbClr val="2D2D8A"/>
                </a:solidFill>
                <a:effectLst/>
                <a:cs typeface="Times New Roman" panose="02020603050405020304" pitchFamily="18" charset="0"/>
              </a:rPr>
              <a:t>High energy physics (beam positioning, beam monitoring)</a:t>
            </a:r>
          </a:p>
          <a:p>
            <a:pPr marL="342900" indent="-342900" algn="l" fontAlgn="base">
              <a:buFont typeface="Arial" panose="020B0604020202020204" pitchFamily="34" charset="0"/>
              <a:buChar char="•"/>
            </a:pPr>
            <a:r>
              <a:rPr lang="en-GB" sz="1800" b="1" i="0" u="none" strike="noStrike" dirty="0">
                <a:solidFill>
                  <a:srgbClr val="2D2D8A"/>
                </a:solidFill>
                <a:effectLst/>
                <a:cs typeface="Times New Roman" panose="02020603050405020304" pitchFamily="18" charset="0"/>
              </a:rPr>
              <a:t>Neutron detection (fast and thermal)</a:t>
            </a:r>
          </a:p>
          <a:p>
            <a:pPr marL="342900" indent="-342900" algn="l" fontAlgn="base">
              <a:buFont typeface="Arial" panose="020B0604020202020204" pitchFamily="34" charset="0"/>
              <a:buChar char="•"/>
            </a:pPr>
            <a:r>
              <a:rPr lang="en-GB" sz="1800" b="1" i="0" u="none" strike="noStrike" dirty="0">
                <a:solidFill>
                  <a:srgbClr val="2D2D8A"/>
                </a:solidFill>
                <a:effectLst/>
                <a:cs typeface="Times New Roman" panose="02020603050405020304" pitchFamily="18" charset="0"/>
              </a:rPr>
              <a:t>Space (Electron and Ion Spectroscopy)</a:t>
            </a:r>
          </a:p>
          <a:p>
            <a:pPr marL="342900" indent="-342900" algn="l" fontAlgn="base">
              <a:buFont typeface="Arial" panose="020B0604020202020204" pitchFamily="34" charset="0"/>
              <a:buChar char="•"/>
            </a:pPr>
            <a:r>
              <a:rPr lang="en-GB" sz="1800" b="1" i="0" u="none" strike="noStrike" dirty="0">
                <a:solidFill>
                  <a:srgbClr val="2D2D8A"/>
                </a:solidFill>
                <a:effectLst/>
                <a:cs typeface="Times New Roman" panose="02020603050405020304" pitchFamily="18" charset="0"/>
              </a:rPr>
              <a:t>Synchrotrons and cyclotrons</a:t>
            </a:r>
          </a:p>
          <a:p>
            <a:pPr marL="342900" indent="-342900" algn="l" fontAlgn="base">
              <a:buFont typeface="Arial" panose="020B0604020202020204" pitchFamily="34" charset="0"/>
              <a:buChar char="•"/>
            </a:pPr>
            <a:r>
              <a:rPr lang="en-GB" sz="1800" b="1" i="0" u="none" strike="noStrike" dirty="0">
                <a:solidFill>
                  <a:srgbClr val="2D2D8A"/>
                </a:solidFill>
                <a:effectLst/>
                <a:cs typeface="Times New Roman" panose="02020603050405020304" pitchFamily="18" charset="0"/>
              </a:rPr>
              <a:t>Civil nuclear (nuclear reactor monitoring, oil &amp; gas)</a:t>
            </a:r>
          </a:p>
          <a:p>
            <a:pPr marL="342900" indent="-342900" algn="l" fontAlgn="base">
              <a:buFont typeface="Arial" panose="020B0604020202020204" pitchFamily="34" charset="0"/>
              <a:buChar char="•"/>
            </a:pPr>
            <a:r>
              <a:rPr lang="en-GB" sz="1800" b="1" i="0" u="none" strike="noStrike" dirty="0">
                <a:solidFill>
                  <a:srgbClr val="2D2D8A"/>
                </a:solidFill>
                <a:effectLst/>
                <a:cs typeface="Times New Roman" panose="02020603050405020304" pitchFamily="18" charset="0"/>
              </a:rPr>
              <a:t>Deep UV (&lt;225 nm)</a:t>
            </a:r>
          </a:p>
          <a:p>
            <a:pPr marL="342900" indent="-342900" algn="l" fontAlgn="base">
              <a:buFont typeface="Arial" panose="020B0604020202020204" pitchFamily="34" charset="0"/>
              <a:buChar char="•"/>
            </a:pPr>
            <a:r>
              <a:rPr lang="en-GB" sz="1800" b="1" i="0" u="none" strike="noStrike" dirty="0">
                <a:solidFill>
                  <a:srgbClr val="2D2D8A"/>
                </a:solidFill>
                <a:effectLst/>
                <a:cs typeface="Times New Roman" panose="02020603050405020304" pitchFamily="18" charset="0"/>
              </a:rPr>
              <a:t>Beam loss monitors</a:t>
            </a:r>
          </a:p>
          <a:p>
            <a:pPr marL="342900" indent="-342900" algn="l" fontAlgn="base">
              <a:buFont typeface="Arial" panose="020B0604020202020204" pitchFamily="34" charset="0"/>
              <a:buChar char="•"/>
            </a:pPr>
            <a:r>
              <a:rPr lang="en-GB" sz="1800" b="1" i="0" u="none" strike="noStrike" dirty="0">
                <a:solidFill>
                  <a:srgbClr val="2D2D8A"/>
                </a:solidFill>
                <a:effectLst/>
                <a:cs typeface="Times New Roman" panose="02020603050405020304" pitchFamily="18" charset="0"/>
              </a:rPr>
              <a:t>Medical therapy, dosimetry</a:t>
            </a:r>
          </a:p>
        </p:txBody>
      </p:sp>
      <p:pic>
        <p:nvPicPr>
          <p:cNvPr id="10248" name="Picture 8">
            <a:extLst>
              <a:ext uri="{FF2B5EF4-FFF2-40B4-BE49-F238E27FC236}">
                <a16:creationId xmlns:a16="http://schemas.microsoft.com/office/drawing/2014/main" id="{1371574A-D138-220C-E114-2F89AD1B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645" y="852111"/>
            <a:ext cx="4513225" cy="34984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E75A29-1DCA-9C6D-734B-E3F51B4584FA}"/>
              </a:ext>
            </a:extLst>
          </p:cNvPr>
          <p:cNvSpPr txBox="1"/>
          <p:nvPr/>
        </p:nvSpPr>
        <p:spPr>
          <a:xfrm>
            <a:off x="4462870" y="4425167"/>
            <a:ext cx="4572000" cy="430887"/>
          </a:xfrm>
          <a:prstGeom prst="rect">
            <a:avLst/>
          </a:prstGeom>
          <a:noFill/>
        </p:spPr>
        <p:txBody>
          <a:bodyPr wrap="square">
            <a:spAutoFit/>
          </a:bodyPr>
          <a:lstStyle/>
          <a:p>
            <a:pPr algn="ctr"/>
            <a:r>
              <a:rPr lang="en-RU" sz="2200" b="1" dirty="0"/>
              <a:t>Micron Semiconductor Ltd</a:t>
            </a:r>
          </a:p>
        </p:txBody>
      </p:sp>
      <p:sp>
        <p:nvSpPr>
          <p:cNvPr id="11" name="TextBox 10">
            <a:extLst>
              <a:ext uri="{FF2B5EF4-FFF2-40B4-BE49-F238E27FC236}">
                <a16:creationId xmlns:a16="http://schemas.microsoft.com/office/drawing/2014/main" id="{36A9E143-EA3F-DF42-2946-7DE7409FA432}"/>
              </a:ext>
            </a:extLst>
          </p:cNvPr>
          <p:cNvSpPr txBox="1"/>
          <p:nvPr/>
        </p:nvSpPr>
        <p:spPr>
          <a:xfrm>
            <a:off x="4800600" y="4986264"/>
            <a:ext cx="4114800" cy="1569660"/>
          </a:xfrm>
          <a:prstGeom prst="rect">
            <a:avLst/>
          </a:prstGeom>
          <a:noFill/>
        </p:spPr>
        <p:txBody>
          <a:bodyPr wrap="square">
            <a:spAutoFit/>
          </a:bodyPr>
          <a:lstStyle/>
          <a:p>
            <a:pPr fontAlgn="base"/>
            <a:r>
              <a:rPr lang="en-GB" sz="1200" b="1" dirty="0">
                <a:solidFill>
                  <a:srgbClr val="2D2D8A"/>
                </a:solidFill>
                <a:effectLst/>
                <a:cs typeface="Times New Roman" panose="02020603050405020304" pitchFamily="18" charset="0"/>
              </a:rPr>
              <a:t>Detector Properties:</a:t>
            </a:r>
          </a:p>
          <a:p>
            <a:pPr marL="171450" indent="-171450" fontAlgn="base">
              <a:buFont typeface="Arial" panose="020B0604020202020204" pitchFamily="34" charset="0"/>
              <a:buChar char="•"/>
            </a:pPr>
            <a:r>
              <a:rPr lang="en-GB" sz="1200" b="1" dirty="0">
                <a:solidFill>
                  <a:srgbClr val="2D2D8A"/>
                </a:solidFill>
                <a:effectLst/>
                <a:cs typeface="Times New Roman" panose="02020603050405020304" pitchFamily="18" charset="0"/>
              </a:rPr>
              <a:t>Solid state ionisation chamber</a:t>
            </a:r>
          </a:p>
          <a:p>
            <a:pPr marL="171450" indent="-171450" fontAlgn="base">
              <a:buFont typeface="Arial" panose="020B0604020202020204" pitchFamily="34" charset="0"/>
              <a:buChar char="•"/>
            </a:pPr>
            <a:r>
              <a:rPr lang="en-GB" sz="1200" b="1" dirty="0">
                <a:solidFill>
                  <a:srgbClr val="2D2D8A"/>
                </a:solidFill>
                <a:effectLst/>
                <a:cs typeface="Times New Roman" panose="02020603050405020304" pitchFamily="18" charset="0"/>
              </a:rPr>
              <a:t>Low dark current (</a:t>
            </a:r>
            <a:r>
              <a:rPr lang="en-GB" sz="1200" b="1" dirty="0" err="1">
                <a:solidFill>
                  <a:srgbClr val="2D2D8A"/>
                </a:solidFill>
                <a:effectLst/>
                <a:cs typeface="Times New Roman" panose="02020603050405020304" pitchFamily="18" charset="0"/>
              </a:rPr>
              <a:t>pA</a:t>
            </a:r>
            <a:r>
              <a:rPr lang="en-GB" sz="1200" b="1" dirty="0">
                <a:solidFill>
                  <a:srgbClr val="2D2D8A"/>
                </a:solidFill>
                <a:effectLst/>
                <a:cs typeface="Times New Roman" panose="02020603050405020304" pitchFamily="18" charset="0"/>
              </a:rPr>
              <a:t> level)</a:t>
            </a:r>
          </a:p>
          <a:p>
            <a:pPr marL="171450" indent="-171450" fontAlgn="base">
              <a:buFont typeface="Arial" panose="020B0604020202020204" pitchFamily="34" charset="0"/>
              <a:buChar char="•"/>
            </a:pPr>
            <a:r>
              <a:rPr lang="en-GB" sz="1200" b="1" dirty="0">
                <a:solidFill>
                  <a:srgbClr val="2D2D8A"/>
                </a:solidFill>
                <a:effectLst/>
                <a:cs typeface="Times New Roman" panose="02020603050405020304" pitchFamily="18" charset="0"/>
              </a:rPr>
              <a:t>Low capacitance (pF level)</a:t>
            </a:r>
          </a:p>
          <a:p>
            <a:pPr marL="171450" indent="-171450" fontAlgn="base">
              <a:buFont typeface="Arial" panose="020B0604020202020204" pitchFamily="34" charset="0"/>
              <a:buChar char="•"/>
            </a:pPr>
            <a:r>
              <a:rPr lang="en-GB" sz="1200" b="1" dirty="0">
                <a:solidFill>
                  <a:srgbClr val="2D2D8A"/>
                </a:solidFill>
                <a:effectLst/>
                <a:cs typeface="Times New Roman" panose="02020603050405020304" pitchFamily="18" charset="0"/>
              </a:rPr>
              <a:t>Ultra fast signal collection (</a:t>
            </a:r>
            <a:r>
              <a:rPr lang="en-GB" sz="1200" b="1" dirty="0" err="1">
                <a:solidFill>
                  <a:srgbClr val="2D2D8A"/>
                </a:solidFill>
                <a:effectLst/>
                <a:cs typeface="Times New Roman" panose="02020603050405020304" pitchFamily="18" charset="0"/>
              </a:rPr>
              <a:t>ps</a:t>
            </a:r>
            <a:r>
              <a:rPr lang="en-GB" sz="1200" b="1" dirty="0">
                <a:solidFill>
                  <a:srgbClr val="2D2D8A"/>
                </a:solidFill>
                <a:effectLst/>
                <a:cs typeface="Times New Roman" panose="02020603050405020304" pitchFamily="18" charset="0"/>
              </a:rPr>
              <a:t> rise time)</a:t>
            </a:r>
          </a:p>
          <a:p>
            <a:pPr marL="171450" indent="-171450" fontAlgn="base">
              <a:buFont typeface="Arial" panose="020B0604020202020204" pitchFamily="34" charset="0"/>
              <a:buChar char="•"/>
            </a:pPr>
            <a:r>
              <a:rPr lang="en-GB" sz="1200" b="1" dirty="0">
                <a:solidFill>
                  <a:srgbClr val="2D2D8A"/>
                </a:solidFill>
                <a:effectLst/>
                <a:cs typeface="Times New Roman" panose="02020603050405020304" pitchFamily="18" charset="0"/>
              </a:rPr>
              <a:t>High energy resolution</a:t>
            </a:r>
          </a:p>
          <a:p>
            <a:pPr marL="171450" indent="-171450" fontAlgn="base">
              <a:buFont typeface="Arial" panose="020B0604020202020204" pitchFamily="34" charset="0"/>
              <a:buChar char="•"/>
            </a:pPr>
            <a:r>
              <a:rPr lang="en-GB" sz="1200" b="1" dirty="0">
                <a:solidFill>
                  <a:srgbClr val="2D2D8A"/>
                </a:solidFill>
                <a:effectLst/>
                <a:cs typeface="Times New Roman" panose="02020603050405020304" pitchFamily="18" charset="0"/>
              </a:rPr>
              <a:t>Naturally solar blind</a:t>
            </a:r>
          </a:p>
          <a:p>
            <a:pPr marL="171450" indent="-171450" fontAlgn="base">
              <a:buFont typeface="Arial" panose="020B0604020202020204" pitchFamily="34" charset="0"/>
              <a:buChar char="•"/>
            </a:pPr>
            <a:r>
              <a:rPr lang="en-GB" sz="1200" b="1" dirty="0">
                <a:solidFill>
                  <a:srgbClr val="2D2D8A"/>
                </a:solidFill>
                <a:effectLst/>
                <a:cs typeface="Times New Roman" panose="02020603050405020304" pitchFamily="18" charset="0"/>
              </a:rPr>
              <a:t>Radiation hard (10</a:t>
            </a:r>
            <a:r>
              <a:rPr lang="en-GB" sz="1200" b="1" baseline="30000" dirty="0">
                <a:solidFill>
                  <a:srgbClr val="2D2D8A"/>
                </a:solidFill>
                <a:effectLst/>
                <a:cs typeface="Times New Roman" panose="02020603050405020304" pitchFamily="18" charset="0"/>
              </a:rPr>
              <a:t>16</a:t>
            </a:r>
            <a:r>
              <a:rPr lang="en-GB" sz="1200" b="1" dirty="0">
                <a:solidFill>
                  <a:srgbClr val="2D2D8A"/>
                </a:solidFill>
                <a:effectLst/>
                <a:cs typeface="Times New Roman" panose="02020603050405020304" pitchFamily="18" charset="0"/>
              </a:rPr>
              <a:t> cm</a:t>
            </a:r>
            <a:r>
              <a:rPr lang="en-GB" sz="1200" b="1" baseline="30000" dirty="0">
                <a:solidFill>
                  <a:srgbClr val="2D2D8A"/>
                </a:solidFill>
                <a:effectLst/>
                <a:cs typeface="Times New Roman" panose="02020603050405020304" pitchFamily="18" charset="0"/>
              </a:rPr>
              <a:t>-2</a:t>
            </a:r>
            <a:r>
              <a:rPr lang="en-GB" sz="1200" b="1" dirty="0">
                <a:solidFill>
                  <a:srgbClr val="2D2D8A"/>
                </a:solidFill>
                <a:effectLst/>
                <a:cs typeface="Times New Roman" panose="02020603050405020304" pitchFamily="18" charset="0"/>
              </a:rPr>
              <a:t> MeV neutron equivalent)</a:t>
            </a:r>
            <a:endParaRPr lang="en-RU" sz="1200" b="1" dirty="0">
              <a:solidFill>
                <a:srgbClr val="2D2D8A"/>
              </a:solidFill>
              <a:cs typeface="Times New Roman" panose="02020603050405020304" pitchFamily="18" charset="0"/>
            </a:endParaRPr>
          </a:p>
        </p:txBody>
      </p:sp>
      <p:sp>
        <p:nvSpPr>
          <p:cNvPr id="2" name="Slide Number Placeholder 1">
            <a:extLst>
              <a:ext uri="{FF2B5EF4-FFF2-40B4-BE49-F238E27FC236}">
                <a16:creationId xmlns:a16="http://schemas.microsoft.com/office/drawing/2014/main" id="{2AC19C4A-64A8-9862-CFA2-1C000B4A0006}"/>
              </a:ext>
            </a:extLst>
          </p:cNvPr>
          <p:cNvSpPr>
            <a:spLocks noGrp="1"/>
          </p:cNvSpPr>
          <p:nvPr>
            <p:ph type="sldNum" sz="quarter" idx="12"/>
          </p:nvPr>
        </p:nvSpPr>
        <p:spPr/>
        <p:txBody>
          <a:bodyPr/>
          <a:lstStyle/>
          <a:p>
            <a:pPr>
              <a:defRPr/>
            </a:pPr>
            <a:fld id="{8A6CAA47-324D-4977-A9DE-801C2C7D63AC}" type="slidenum">
              <a:rPr lang="en-US" altLang="ru-RU" smtClean="0"/>
              <a:pPr>
                <a:defRPr/>
              </a:pPr>
              <a:t>24</a:t>
            </a:fld>
            <a:endParaRPr lang="en-US" altLang="ru-RU"/>
          </a:p>
        </p:txBody>
      </p:sp>
      <p:sp>
        <p:nvSpPr>
          <p:cNvPr id="4" name="TextBox 3">
            <a:extLst>
              <a:ext uri="{FF2B5EF4-FFF2-40B4-BE49-F238E27FC236}">
                <a16:creationId xmlns:a16="http://schemas.microsoft.com/office/drawing/2014/main" id="{74438FFE-A9F6-CE3B-DEF5-39F5B55C2387}"/>
              </a:ext>
            </a:extLst>
          </p:cNvPr>
          <p:cNvSpPr txBox="1"/>
          <p:nvPr/>
        </p:nvSpPr>
        <p:spPr>
          <a:xfrm>
            <a:off x="1066800" y="5201098"/>
            <a:ext cx="2819400" cy="461665"/>
          </a:xfrm>
          <a:prstGeom prst="rect">
            <a:avLst/>
          </a:prstGeom>
          <a:noFill/>
        </p:spPr>
        <p:txBody>
          <a:bodyPr wrap="square">
            <a:spAutoFit/>
          </a:bodyPr>
          <a:lstStyle/>
          <a:p>
            <a:r>
              <a:rPr lang="en-GB" sz="2400" b="1" dirty="0">
                <a:solidFill>
                  <a:srgbClr val="FF0000"/>
                </a:solidFill>
                <a:effectLst/>
                <a:latin typeface="TimesNewRomanPS"/>
              </a:rPr>
              <a:t>(n,𝛼)-</a:t>
            </a:r>
            <a:r>
              <a:rPr lang="ru-RU" b="1" dirty="0">
                <a:solidFill>
                  <a:srgbClr val="FF0000"/>
                </a:solidFill>
                <a:latin typeface="TimesNewRomanPS"/>
              </a:rPr>
              <a:t>реакция</a:t>
            </a:r>
            <a:r>
              <a:rPr lang="ru-RU" sz="2400" b="1" dirty="0">
                <a:solidFill>
                  <a:srgbClr val="FF0000"/>
                </a:solidFill>
                <a:effectLst/>
                <a:latin typeface="TimesNewRomanPS"/>
              </a:rPr>
              <a:t> на </a:t>
            </a:r>
            <a:r>
              <a:rPr lang="en-US" sz="2400" b="1" dirty="0">
                <a:solidFill>
                  <a:srgbClr val="FF0000"/>
                </a:solidFill>
                <a:effectLst/>
                <a:latin typeface="TimesNewRomanPS"/>
              </a:rPr>
              <a:t>C</a:t>
            </a:r>
            <a:r>
              <a:rPr lang="en-GB" sz="2400" b="1" dirty="0">
                <a:solidFill>
                  <a:srgbClr val="FF0000"/>
                </a:solidFill>
                <a:effectLst/>
                <a:latin typeface="TimesNewRomanPS"/>
              </a:rPr>
              <a:t> </a:t>
            </a:r>
            <a:endParaRPr lang="en-GB" dirty="0">
              <a:solidFill>
                <a:srgbClr val="FF0000"/>
              </a:solidFill>
            </a:endParaRPr>
          </a:p>
        </p:txBody>
      </p:sp>
    </p:spTree>
    <p:extLst>
      <p:ext uri="{BB962C8B-B14F-4D97-AF65-F5344CB8AC3E}">
        <p14:creationId xmlns:p14="http://schemas.microsoft.com/office/powerpoint/2010/main" val="2785737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685799" y="0"/>
            <a:ext cx="7772400" cy="762000"/>
          </a:xfrm>
        </p:spPr>
        <p:txBody>
          <a:bodyPr/>
          <a:lstStyle/>
          <a:p>
            <a:pPr eaLnBrk="1" hangingPunct="1"/>
            <a:r>
              <a:rPr lang="en-US" altLang="ru-RU" sz="2800" b="1" dirty="0" err="1">
                <a:solidFill>
                  <a:srgbClr val="FF0000"/>
                </a:solidFill>
              </a:rPr>
              <a:t>Микроканальные</a:t>
            </a:r>
            <a:r>
              <a:rPr lang="en-US" altLang="ru-RU" sz="2800" b="1" dirty="0">
                <a:solidFill>
                  <a:srgbClr val="FF0000"/>
                </a:solidFill>
              </a:rPr>
              <a:t> </a:t>
            </a:r>
            <a:r>
              <a:rPr lang="en-US" altLang="ru-RU" sz="2800" b="1" dirty="0" err="1">
                <a:solidFill>
                  <a:srgbClr val="FF0000"/>
                </a:solidFill>
              </a:rPr>
              <a:t>пластины</a:t>
            </a:r>
            <a:endParaRPr lang="ru-RU" altLang="ru-RU" sz="2800" b="1" dirty="0">
              <a:solidFill>
                <a:srgbClr val="FF0000"/>
              </a:solidFill>
            </a:endParaRPr>
          </a:p>
        </p:txBody>
      </p:sp>
      <p:sp>
        <p:nvSpPr>
          <p:cNvPr id="51204" name="Rectangle 3"/>
          <p:cNvSpPr>
            <a:spLocks noChangeArrowheads="1"/>
          </p:cNvSpPr>
          <p:nvPr/>
        </p:nvSpPr>
        <p:spPr bwMode="auto">
          <a:xfrm>
            <a:off x="0" y="838200"/>
            <a:ext cx="57912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85750" indent="-285750" eaLnBrk="1" hangingPunct="1">
              <a:spcBef>
                <a:spcPct val="0"/>
              </a:spcBef>
            </a:pPr>
            <a:r>
              <a:rPr lang="en-US" altLang="ru-RU" sz="1600" b="1" dirty="0" err="1">
                <a:solidFill>
                  <a:srgbClr val="2D2D8A"/>
                </a:solidFill>
              </a:rPr>
              <a:t>Микроканальные</a:t>
            </a:r>
            <a:r>
              <a:rPr lang="en-US" altLang="ru-RU" sz="1600" b="1" dirty="0">
                <a:solidFill>
                  <a:srgbClr val="2D2D8A"/>
                </a:solidFill>
              </a:rPr>
              <a:t> </a:t>
            </a:r>
            <a:r>
              <a:rPr lang="en-US" altLang="ru-RU" sz="1600" b="1" dirty="0" err="1">
                <a:solidFill>
                  <a:srgbClr val="2D2D8A"/>
                </a:solidFill>
              </a:rPr>
              <a:t>пластины</a:t>
            </a:r>
            <a:r>
              <a:rPr lang="en-US" altLang="ru-RU" sz="1600" b="1" dirty="0">
                <a:solidFill>
                  <a:srgbClr val="2D2D8A"/>
                </a:solidFill>
              </a:rPr>
              <a:t> (МКП) </a:t>
            </a:r>
            <a:r>
              <a:rPr lang="en-US" altLang="ru-RU" sz="1600" b="1" dirty="0" err="1">
                <a:solidFill>
                  <a:srgbClr val="2D2D8A"/>
                </a:solidFill>
              </a:rPr>
              <a:t>представляют</a:t>
            </a:r>
            <a:r>
              <a:rPr lang="en-US" altLang="ru-RU" sz="1600" b="1" dirty="0">
                <a:solidFill>
                  <a:srgbClr val="2D2D8A"/>
                </a:solidFill>
              </a:rPr>
              <a:t> </a:t>
            </a:r>
            <a:r>
              <a:rPr lang="en-US" altLang="ru-RU" sz="1600" b="1" dirty="0" err="1">
                <a:solidFill>
                  <a:srgbClr val="2D2D8A"/>
                </a:solidFill>
              </a:rPr>
              <a:t>собой</a:t>
            </a:r>
            <a:r>
              <a:rPr lang="en-US" altLang="ru-RU" sz="1600" b="1" dirty="0">
                <a:solidFill>
                  <a:srgbClr val="2D2D8A"/>
                </a:solidFill>
              </a:rPr>
              <a:t> </a:t>
            </a:r>
            <a:r>
              <a:rPr lang="en-US" altLang="ru-RU" sz="1600" b="1" dirty="0" err="1">
                <a:solidFill>
                  <a:srgbClr val="FF0000"/>
                </a:solidFill>
              </a:rPr>
              <a:t>сотовые</a:t>
            </a:r>
            <a:r>
              <a:rPr lang="en-US" altLang="ru-RU" sz="1600" b="1" dirty="0">
                <a:solidFill>
                  <a:srgbClr val="FF0000"/>
                </a:solidFill>
              </a:rPr>
              <a:t> </a:t>
            </a:r>
            <a:r>
              <a:rPr lang="en-US" altLang="ru-RU" sz="1600" b="1" dirty="0" err="1">
                <a:solidFill>
                  <a:srgbClr val="FF0000"/>
                </a:solidFill>
              </a:rPr>
              <a:t>структуры</a:t>
            </a:r>
            <a:r>
              <a:rPr lang="en-US" altLang="ru-RU" sz="1600" b="1" dirty="0">
                <a:solidFill>
                  <a:srgbClr val="2D2D8A"/>
                </a:solidFill>
              </a:rPr>
              <a:t>, </a:t>
            </a:r>
            <a:r>
              <a:rPr lang="en-US" altLang="ru-RU" sz="1600" b="1" dirty="0" err="1">
                <a:solidFill>
                  <a:srgbClr val="2D2D8A"/>
                </a:solidFill>
              </a:rPr>
              <a:t>образованные</a:t>
            </a:r>
            <a:r>
              <a:rPr lang="en-US" altLang="ru-RU" sz="1600" b="1" dirty="0">
                <a:solidFill>
                  <a:srgbClr val="2D2D8A"/>
                </a:solidFill>
              </a:rPr>
              <a:t> </a:t>
            </a:r>
            <a:r>
              <a:rPr lang="en-US" altLang="ru-RU" sz="1600" b="1" dirty="0" err="1">
                <a:solidFill>
                  <a:srgbClr val="2D2D8A"/>
                </a:solidFill>
              </a:rPr>
              <a:t>большим</a:t>
            </a:r>
            <a:r>
              <a:rPr lang="en-US" altLang="ru-RU" sz="1600" b="1" dirty="0">
                <a:solidFill>
                  <a:srgbClr val="2D2D8A"/>
                </a:solidFill>
              </a:rPr>
              <a:t> </a:t>
            </a:r>
            <a:r>
              <a:rPr lang="en-US" altLang="ru-RU" sz="1600" b="1" dirty="0" err="1">
                <a:solidFill>
                  <a:srgbClr val="2D2D8A"/>
                </a:solidFill>
              </a:rPr>
              <a:t>числом</a:t>
            </a:r>
            <a:r>
              <a:rPr lang="en-US" altLang="ru-RU" sz="1600" b="1" dirty="0">
                <a:solidFill>
                  <a:srgbClr val="2D2D8A"/>
                </a:solidFill>
              </a:rPr>
              <a:t> </a:t>
            </a:r>
            <a:r>
              <a:rPr lang="en-US" altLang="ru-RU" sz="1600" b="1" dirty="0" err="1">
                <a:solidFill>
                  <a:srgbClr val="2D2D8A"/>
                </a:solidFill>
              </a:rPr>
              <a:t>стеклянных</a:t>
            </a:r>
            <a:r>
              <a:rPr lang="en-US" altLang="ru-RU" sz="1600" b="1" dirty="0">
                <a:solidFill>
                  <a:srgbClr val="2D2D8A"/>
                </a:solidFill>
              </a:rPr>
              <a:t> </a:t>
            </a:r>
            <a:r>
              <a:rPr lang="en-US" altLang="ru-RU" sz="1600" b="1" dirty="0" err="1">
                <a:solidFill>
                  <a:srgbClr val="2D2D8A"/>
                </a:solidFill>
              </a:rPr>
              <a:t>трубок</a:t>
            </a:r>
            <a:r>
              <a:rPr lang="en-US" altLang="ru-RU" sz="1600" b="1" dirty="0">
                <a:solidFill>
                  <a:srgbClr val="2D2D8A"/>
                </a:solidFill>
              </a:rPr>
              <a:t> (</a:t>
            </a:r>
            <a:r>
              <a:rPr lang="en-US" altLang="ru-RU" sz="1600" b="1" dirty="0" err="1">
                <a:solidFill>
                  <a:srgbClr val="2D2D8A"/>
                </a:solidFill>
              </a:rPr>
              <a:t>каналов</a:t>
            </a:r>
            <a:r>
              <a:rPr lang="en-US" altLang="ru-RU" sz="1600" b="1" dirty="0">
                <a:solidFill>
                  <a:srgbClr val="2D2D8A"/>
                </a:solidFill>
              </a:rPr>
              <a:t>) </a:t>
            </a:r>
            <a:r>
              <a:rPr lang="en-US" altLang="ru-RU" sz="1600" b="1" dirty="0" err="1">
                <a:solidFill>
                  <a:srgbClr val="2D2D8A"/>
                </a:solidFill>
              </a:rPr>
              <a:t>диаметром</a:t>
            </a:r>
            <a:r>
              <a:rPr lang="en-US" altLang="ru-RU" sz="1600" b="1" dirty="0">
                <a:solidFill>
                  <a:srgbClr val="2D2D8A"/>
                </a:solidFill>
              </a:rPr>
              <a:t> 5-15 </a:t>
            </a:r>
            <a:r>
              <a:rPr lang="en-US" altLang="ru-RU" sz="1600" b="1" dirty="0" err="1">
                <a:solidFill>
                  <a:srgbClr val="2D2D8A"/>
                </a:solidFill>
              </a:rPr>
              <a:t>мкм</a:t>
            </a:r>
            <a:r>
              <a:rPr lang="en-US" altLang="ru-RU" sz="1600" b="1" dirty="0">
                <a:solidFill>
                  <a:srgbClr val="2D2D8A"/>
                </a:solidFill>
              </a:rPr>
              <a:t> </a:t>
            </a:r>
            <a:r>
              <a:rPr lang="en-US" altLang="ru-RU" sz="1600" b="1" dirty="0" err="1">
                <a:solidFill>
                  <a:srgbClr val="FF0000"/>
                </a:solidFill>
              </a:rPr>
              <a:t>с</a:t>
            </a:r>
            <a:r>
              <a:rPr lang="en-US" altLang="ru-RU" sz="1600" b="1" dirty="0">
                <a:solidFill>
                  <a:srgbClr val="FF0000"/>
                </a:solidFill>
              </a:rPr>
              <a:t> </a:t>
            </a:r>
            <a:r>
              <a:rPr lang="en-US" altLang="ru-RU" sz="1600" b="1" dirty="0" err="1">
                <a:solidFill>
                  <a:srgbClr val="FF0000"/>
                </a:solidFill>
              </a:rPr>
              <a:t>внутренней</a:t>
            </a:r>
            <a:r>
              <a:rPr lang="en-US" altLang="ru-RU" sz="1600" b="1" dirty="0">
                <a:solidFill>
                  <a:srgbClr val="FF0000"/>
                </a:solidFill>
              </a:rPr>
              <a:t> </a:t>
            </a:r>
            <a:r>
              <a:rPr lang="en-US" altLang="ru-RU" sz="1600" b="1" dirty="0" err="1">
                <a:solidFill>
                  <a:srgbClr val="FF0000"/>
                </a:solidFill>
              </a:rPr>
              <a:t>полупроводящей</a:t>
            </a:r>
            <a:r>
              <a:rPr lang="en-US" altLang="ru-RU" sz="1600" b="1" dirty="0">
                <a:solidFill>
                  <a:srgbClr val="FF0000"/>
                </a:solidFill>
              </a:rPr>
              <a:t> </a:t>
            </a:r>
            <a:r>
              <a:rPr lang="en-US" altLang="ru-RU" sz="1600" b="1" dirty="0" err="1">
                <a:solidFill>
                  <a:srgbClr val="FF0000"/>
                </a:solidFill>
              </a:rPr>
              <a:t>поверхностью</a:t>
            </a:r>
            <a:r>
              <a:rPr lang="en-US" altLang="ru-RU" sz="1600" b="1" dirty="0">
                <a:solidFill>
                  <a:srgbClr val="2D2D8A"/>
                </a:solidFill>
              </a:rPr>
              <a:t>, </a:t>
            </a:r>
            <a:r>
              <a:rPr lang="en-US" altLang="ru-RU" sz="1600" b="1" dirty="0" err="1">
                <a:solidFill>
                  <a:srgbClr val="2D2D8A"/>
                </a:solidFill>
              </a:rPr>
              <a:t>имеющей</a:t>
            </a:r>
            <a:r>
              <a:rPr lang="en-US" altLang="ru-RU" sz="1600" b="1" dirty="0">
                <a:solidFill>
                  <a:srgbClr val="2D2D8A"/>
                </a:solidFill>
              </a:rPr>
              <a:t> </a:t>
            </a:r>
            <a:r>
              <a:rPr lang="en-US" altLang="ru-RU" sz="1600" b="1" dirty="0" err="1">
                <a:solidFill>
                  <a:srgbClr val="2D2D8A"/>
                </a:solidFill>
              </a:rPr>
              <a:t>сопротивление</a:t>
            </a:r>
            <a:r>
              <a:rPr lang="en-US" altLang="ru-RU" sz="1600" b="1" dirty="0">
                <a:solidFill>
                  <a:srgbClr val="2D2D8A"/>
                </a:solidFill>
              </a:rPr>
              <a:t> </a:t>
            </a:r>
            <a:r>
              <a:rPr lang="en-US" altLang="ru-RU" sz="1600" b="1" dirty="0" err="1">
                <a:solidFill>
                  <a:srgbClr val="2D2D8A"/>
                </a:solidFill>
              </a:rPr>
              <a:t>от</a:t>
            </a:r>
            <a:r>
              <a:rPr lang="en-US" altLang="ru-RU" sz="1600" b="1" dirty="0">
                <a:solidFill>
                  <a:srgbClr val="2D2D8A"/>
                </a:solidFill>
              </a:rPr>
              <a:t> 20 </a:t>
            </a:r>
            <a:r>
              <a:rPr lang="en-US" altLang="ru-RU" sz="1600" b="1" dirty="0" err="1">
                <a:solidFill>
                  <a:srgbClr val="2D2D8A"/>
                </a:solidFill>
              </a:rPr>
              <a:t>до</a:t>
            </a:r>
            <a:r>
              <a:rPr lang="en-US" altLang="ru-RU" sz="1600" b="1" dirty="0">
                <a:solidFill>
                  <a:srgbClr val="2D2D8A"/>
                </a:solidFill>
              </a:rPr>
              <a:t> 1000 </a:t>
            </a:r>
            <a:r>
              <a:rPr lang="en-US" altLang="ru-RU" sz="1600" b="1" dirty="0" err="1">
                <a:solidFill>
                  <a:srgbClr val="2D2D8A"/>
                </a:solidFill>
              </a:rPr>
              <a:t>МОм</a:t>
            </a:r>
            <a:r>
              <a:rPr lang="en-US" altLang="ru-RU" sz="1600" b="1" dirty="0">
                <a:solidFill>
                  <a:srgbClr val="2D2D8A"/>
                </a:solidFill>
              </a:rPr>
              <a:t>. </a:t>
            </a:r>
            <a:endParaRPr lang="ru-RU" altLang="ru-RU" sz="1600" b="1" dirty="0">
              <a:solidFill>
                <a:srgbClr val="2D2D8A"/>
              </a:solidFill>
            </a:endParaRPr>
          </a:p>
          <a:p>
            <a:pPr marL="285750" indent="-285750" eaLnBrk="1" hangingPunct="1">
              <a:spcBef>
                <a:spcPct val="0"/>
              </a:spcBef>
            </a:pPr>
            <a:r>
              <a:rPr lang="en-US" altLang="ru-RU" sz="1600" b="1" dirty="0" err="1">
                <a:solidFill>
                  <a:srgbClr val="2D2D8A"/>
                </a:solidFill>
              </a:rPr>
              <a:t>Когда</a:t>
            </a:r>
            <a:r>
              <a:rPr lang="en-US" altLang="ru-RU" sz="1600" b="1" dirty="0">
                <a:solidFill>
                  <a:srgbClr val="2D2D8A"/>
                </a:solidFill>
              </a:rPr>
              <a:t> </a:t>
            </a:r>
            <a:r>
              <a:rPr lang="en-US" altLang="ru-RU" sz="1600" b="1" dirty="0" err="1">
                <a:solidFill>
                  <a:srgbClr val="2D2D8A"/>
                </a:solidFill>
              </a:rPr>
              <a:t>налетающая</a:t>
            </a:r>
            <a:r>
              <a:rPr lang="en-US" altLang="ru-RU" sz="1600" b="1" dirty="0">
                <a:solidFill>
                  <a:srgbClr val="2D2D8A"/>
                </a:solidFill>
              </a:rPr>
              <a:t> </a:t>
            </a:r>
            <a:r>
              <a:rPr lang="en-US" altLang="ru-RU" sz="1600" b="1" dirty="0" err="1">
                <a:solidFill>
                  <a:srgbClr val="2D2D8A"/>
                </a:solidFill>
              </a:rPr>
              <a:t>частица</a:t>
            </a:r>
            <a:r>
              <a:rPr lang="en-US" altLang="ru-RU" sz="1600" b="1" dirty="0">
                <a:solidFill>
                  <a:srgbClr val="2D2D8A"/>
                </a:solidFill>
              </a:rPr>
              <a:t> (</a:t>
            </a:r>
            <a:r>
              <a:rPr lang="en-US" altLang="ru-RU" sz="1600" b="1" dirty="0" err="1">
                <a:solidFill>
                  <a:srgbClr val="2D2D8A"/>
                </a:solidFill>
              </a:rPr>
              <a:t>ион</a:t>
            </a:r>
            <a:r>
              <a:rPr lang="en-US" altLang="ru-RU" sz="1600" b="1" dirty="0">
                <a:solidFill>
                  <a:srgbClr val="2D2D8A"/>
                </a:solidFill>
              </a:rPr>
              <a:t>, </a:t>
            </a:r>
            <a:r>
              <a:rPr lang="en-US" altLang="ru-RU" sz="1600" b="1" dirty="0" err="1">
                <a:solidFill>
                  <a:srgbClr val="2D2D8A"/>
                </a:solidFill>
              </a:rPr>
              <a:t>электрон</a:t>
            </a:r>
            <a:r>
              <a:rPr lang="en-US" altLang="ru-RU" sz="1600" b="1" dirty="0">
                <a:solidFill>
                  <a:srgbClr val="2D2D8A"/>
                </a:solidFill>
              </a:rPr>
              <a:t>, </a:t>
            </a:r>
            <a:r>
              <a:rPr lang="en-US" altLang="ru-RU" sz="1600" b="1" dirty="0" err="1">
                <a:solidFill>
                  <a:srgbClr val="2D2D8A"/>
                </a:solidFill>
              </a:rPr>
              <a:t>фотон</a:t>
            </a:r>
            <a:r>
              <a:rPr lang="en-US" altLang="ru-RU" sz="1600" b="1" dirty="0">
                <a:solidFill>
                  <a:srgbClr val="2D2D8A"/>
                </a:solidFill>
              </a:rPr>
              <a:t> </a:t>
            </a:r>
            <a:r>
              <a:rPr lang="en-US" altLang="ru-RU" sz="1600" b="1" dirty="0" err="1">
                <a:solidFill>
                  <a:srgbClr val="2D2D8A"/>
                </a:solidFill>
              </a:rPr>
              <a:t>и</a:t>
            </a:r>
            <a:r>
              <a:rPr lang="en-US" altLang="ru-RU" sz="1600" b="1" dirty="0">
                <a:solidFill>
                  <a:srgbClr val="2D2D8A"/>
                </a:solidFill>
              </a:rPr>
              <a:t> </a:t>
            </a:r>
            <a:r>
              <a:rPr lang="en-US" altLang="ru-RU" sz="1600" b="1" dirty="0" err="1">
                <a:solidFill>
                  <a:srgbClr val="2D2D8A"/>
                </a:solidFill>
              </a:rPr>
              <a:t>т.п</a:t>
            </a:r>
            <a:r>
              <a:rPr lang="en-US" altLang="ru-RU" sz="1600" b="1" dirty="0">
                <a:solidFill>
                  <a:srgbClr val="2D2D8A"/>
                </a:solidFill>
              </a:rPr>
              <a:t>.) </a:t>
            </a:r>
            <a:r>
              <a:rPr lang="en-US" altLang="ru-RU" sz="1600" b="1" dirty="0" err="1">
                <a:solidFill>
                  <a:srgbClr val="2D2D8A"/>
                </a:solidFill>
              </a:rPr>
              <a:t>попадает</a:t>
            </a:r>
            <a:r>
              <a:rPr lang="en-US" altLang="ru-RU" sz="1600" b="1" dirty="0">
                <a:solidFill>
                  <a:srgbClr val="2D2D8A"/>
                </a:solidFill>
              </a:rPr>
              <a:t> </a:t>
            </a:r>
            <a:r>
              <a:rPr lang="en-US" altLang="ru-RU" sz="1600" b="1" dirty="0" err="1">
                <a:solidFill>
                  <a:srgbClr val="2D2D8A"/>
                </a:solidFill>
              </a:rPr>
              <a:t>в</a:t>
            </a:r>
            <a:r>
              <a:rPr lang="en-US" altLang="ru-RU" sz="1600" b="1" dirty="0">
                <a:solidFill>
                  <a:srgbClr val="2D2D8A"/>
                </a:solidFill>
              </a:rPr>
              <a:t> </a:t>
            </a:r>
            <a:r>
              <a:rPr lang="en-US" altLang="ru-RU" sz="1600" b="1" dirty="0" err="1">
                <a:solidFill>
                  <a:srgbClr val="2D2D8A"/>
                </a:solidFill>
              </a:rPr>
              <a:t>канал</a:t>
            </a:r>
            <a:r>
              <a:rPr lang="en-US" altLang="ru-RU" sz="1600" b="1" dirty="0">
                <a:solidFill>
                  <a:srgbClr val="2D2D8A"/>
                </a:solidFill>
              </a:rPr>
              <a:t>, </a:t>
            </a:r>
            <a:r>
              <a:rPr lang="en-US" altLang="ru-RU" sz="1600" b="1" dirty="0" err="1">
                <a:solidFill>
                  <a:srgbClr val="2D2D8A"/>
                </a:solidFill>
              </a:rPr>
              <a:t>из</a:t>
            </a:r>
            <a:r>
              <a:rPr lang="en-US" altLang="ru-RU" sz="1600" b="1" dirty="0">
                <a:solidFill>
                  <a:srgbClr val="2D2D8A"/>
                </a:solidFill>
              </a:rPr>
              <a:t> </a:t>
            </a:r>
            <a:r>
              <a:rPr lang="en-US" altLang="ru-RU" sz="1600" b="1" dirty="0" err="1">
                <a:solidFill>
                  <a:srgbClr val="2D2D8A"/>
                </a:solidFill>
              </a:rPr>
              <a:t>его</a:t>
            </a:r>
            <a:r>
              <a:rPr lang="en-US" altLang="ru-RU" sz="1600" b="1" dirty="0">
                <a:solidFill>
                  <a:srgbClr val="2D2D8A"/>
                </a:solidFill>
              </a:rPr>
              <a:t> </a:t>
            </a:r>
            <a:r>
              <a:rPr lang="en-US" altLang="ru-RU" sz="1600" b="1" dirty="0" err="1">
                <a:solidFill>
                  <a:srgbClr val="2D2D8A"/>
                </a:solidFill>
              </a:rPr>
              <a:t>стенки</a:t>
            </a:r>
            <a:r>
              <a:rPr lang="en-US" altLang="ru-RU" sz="1600" b="1" dirty="0">
                <a:solidFill>
                  <a:srgbClr val="2D2D8A"/>
                </a:solidFill>
              </a:rPr>
              <a:t> </a:t>
            </a:r>
            <a:r>
              <a:rPr lang="en-US" altLang="ru-RU" sz="1600" b="1" dirty="0" err="1">
                <a:solidFill>
                  <a:srgbClr val="FF0000"/>
                </a:solidFill>
              </a:rPr>
              <a:t>выбиваются</a:t>
            </a:r>
            <a:r>
              <a:rPr lang="en-US" altLang="ru-RU" sz="1600" b="1" dirty="0">
                <a:solidFill>
                  <a:srgbClr val="FF0000"/>
                </a:solidFill>
              </a:rPr>
              <a:t> </a:t>
            </a:r>
            <a:r>
              <a:rPr lang="en-US" altLang="ru-RU" sz="1600" b="1" dirty="0" err="1">
                <a:solidFill>
                  <a:srgbClr val="FF0000"/>
                </a:solidFill>
              </a:rPr>
              <a:t>электроны</a:t>
            </a:r>
            <a:r>
              <a:rPr lang="en-US" altLang="ru-RU" sz="1600" b="1" dirty="0">
                <a:solidFill>
                  <a:srgbClr val="2D2D8A"/>
                </a:solidFill>
              </a:rPr>
              <a:t>, </a:t>
            </a:r>
            <a:r>
              <a:rPr lang="en-US" altLang="ru-RU" sz="1600" b="1" dirty="0" err="1">
                <a:solidFill>
                  <a:srgbClr val="2D2D8A"/>
                </a:solidFill>
              </a:rPr>
              <a:t>которые</a:t>
            </a:r>
            <a:r>
              <a:rPr lang="en-US" altLang="ru-RU" sz="1600" b="1" dirty="0">
                <a:solidFill>
                  <a:srgbClr val="2D2D8A"/>
                </a:solidFill>
              </a:rPr>
              <a:t> </a:t>
            </a:r>
            <a:r>
              <a:rPr lang="en-US" altLang="ru-RU" sz="1600" b="1" dirty="0" err="1">
                <a:solidFill>
                  <a:srgbClr val="2D2D8A"/>
                </a:solidFill>
              </a:rPr>
              <a:t>ускоряются</a:t>
            </a:r>
            <a:r>
              <a:rPr lang="en-US" altLang="ru-RU" sz="1600" b="1" dirty="0">
                <a:solidFill>
                  <a:srgbClr val="2D2D8A"/>
                </a:solidFill>
              </a:rPr>
              <a:t> </a:t>
            </a:r>
            <a:r>
              <a:rPr lang="en-US" altLang="ru-RU" sz="1600" b="1" dirty="0" err="1">
                <a:solidFill>
                  <a:srgbClr val="2D2D8A"/>
                </a:solidFill>
              </a:rPr>
              <a:t>электрическим</a:t>
            </a:r>
            <a:r>
              <a:rPr lang="en-US" altLang="ru-RU" sz="1600" b="1" dirty="0">
                <a:solidFill>
                  <a:srgbClr val="2D2D8A"/>
                </a:solidFill>
              </a:rPr>
              <a:t> </a:t>
            </a:r>
            <a:r>
              <a:rPr lang="en-US" altLang="ru-RU" sz="1600" b="1" dirty="0" err="1">
                <a:solidFill>
                  <a:srgbClr val="2D2D8A"/>
                </a:solidFill>
              </a:rPr>
              <a:t>полем</a:t>
            </a:r>
            <a:r>
              <a:rPr lang="en-US" altLang="ru-RU" sz="1600" b="1" dirty="0">
                <a:solidFill>
                  <a:srgbClr val="2D2D8A"/>
                </a:solidFill>
              </a:rPr>
              <a:t>, </a:t>
            </a:r>
            <a:r>
              <a:rPr lang="en-US" altLang="ru-RU" sz="1600" b="1" dirty="0" err="1">
                <a:solidFill>
                  <a:srgbClr val="2D2D8A"/>
                </a:solidFill>
              </a:rPr>
              <a:t>созданным</a:t>
            </a:r>
            <a:r>
              <a:rPr lang="en-US" altLang="ru-RU" sz="1600" b="1" dirty="0">
                <a:solidFill>
                  <a:srgbClr val="2D2D8A"/>
                </a:solidFill>
              </a:rPr>
              <a:t> </a:t>
            </a:r>
            <a:r>
              <a:rPr lang="en-US" altLang="ru-RU" sz="1600" b="1" dirty="0" err="1">
                <a:solidFill>
                  <a:srgbClr val="2D2D8A"/>
                </a:solidFill>
              </a:rPr>
              <a:t>напряжением</a:t>
            </a:r>
            <a:r>
              <a:rPr lang="en-US" altLang="ru-RU" sz="1600" b="1" dirty="0">
                <a:solidFill>
                  <a:srgbClr val="2D2D8A"/>
                </a:solidFill>
              </a:rPr>
              <a:t> </a:t>
            </a:r>
            <a:r>
              <a:rPr lang="en-US" altLang="ru-RU" sz="1600" b="1" dirty="0" err="1">
                <a:solidFill>
                  <a:srgbClr val="2D2D8A"/>
                </a:solidFill>
              </a:rPr>
              <a:t>приложенным</a:t>
            </a:r>
            <a:r>
              <a:rPr lang="en-US" altLang="ru-RU" sz="1600" b="1" dirty="0">
                <a:solidFill>
                  <a:srgbClr val="2D2D8A"/>
                </a:solidFill>
              </a:rPr>
              <a:t> </a:t>
            </a:r>
            <a:r>
              <a:rPr lang="en-US" altLang="ru-RU" sz="1600" b="1" dirty="0" err="1">
                <a:solidFill>
                  <a:srgbClr val="2D2D8A"/>
                </a:solidFill>
              </a:rPr>
              <a:t>к</a:t>
            </a:r>
            <a:r>
              <a:rPr lang="en-US" altLang="ru-RU" sz="1600" b="1" dirty="0">
                <a:solidFill>
                  <a:srgbClr val="2D2D8A"/>
                </a:solidFill>
              </a:rPr>
              <a:t> </a:t>
            </a:r>
            <a:r>
              <a:rPr lang="en-US" altLang="ru-RU" sz="1600" b="1" dirty="0" err="1">
                <a:solidFill>
                  <a:srgbClr val="2D2D8A"/>
                </a:solidFill>
              </a:rPr>
              <a:t>концам</a:t>
            </a:r>
            <a:r>
              <a:rPr lang="en-US" altLang="ru-RU" sz="1600" b="1" dirty="0">
                <a:solidFill>
                  <a:srgbClr val="2D2D8A"/>
                </a:solidFill>
              </a:rPr>
              <a:t> </a:t>
            </a:r>
            <a:r>
              <a:rPr lang="en-US" altLang="ru-RU" sz="1600" b="1" dirty="0" err="1">
                <a:solidFill>
                  <a:srgbClr val="2D2D8A"/>
                </a:solidFill>
              </a:rPr>
              <a:t>канала</a:t>
            </a:r>
            <a:r>
              <a:rPr lang="en-US" altLang="ru-RU" sz="1600" b="1" dirty="0">
                <a:solidFill>
                  <a:srgbClr val="2D2D8A"/>
                </a:solidFill>
              </a:rPr>
              <a:t>. </a:t>
            </a:r>
            <a:endParaRPr lang="ru-RU" altLang="ru-RU" sz="1600" b="1" dirty="0">
              <a:solidFill>
                <a:srgbClr val="2D2D8A"/>
              </a:solidFill>
            </a:endParaRPr>
          </a:p>
          <a:p>
            <a:pPr marL="285750" indent="-285750" eaLnBrk="1" hangingPunct="1">
              <a:spcBef>
                <a:spcPct val="0"/>
              </a:spcBef>
            </a:pPr>
            <a:r>
              <a:rPr lang="en-US" altLang="ru-RU" sz="1600" b="1" dirty="0" err="1">
                <a:solidFill>
                  <a:srgbClr val="FF0000"/>
                </a:solidFill>
              </a:rPr>
              <a:t>Вторичные</a:t>
            </a:r>
            <a:r>
              <a:rPr lang="en-US" altLang="ru-RU" sz="1600" b="1" dirty="0">
                <a:solidFill>
                  <a:srgbClr val="FF0000"/>
                </a:solidFill>
              </a:rPr>
              <a:t> </a:t>
            </a:r>
            <a:r>
              <a:rPr lang="en-US" altLang="ru-RU" sz="1600" b="1" dirty="0" err="1">
                <a:solidFill>
                  <a:srgbClr val="FF0000"/>
                </a:solidFill>
              </a:rPr>
              <a:t>электроны</a:t>
            </a:r>
            <a:r>
              <a:rPr lang="en-US" altLang="ru-RU" sz="1600" b="1" dirty="0">
                <a:solidFill>
                  <a:srgbClr val="2D2D8A"/>
                </a:solidFill>
              </a:rPr>
              <a:t> </a:t>
            </a:r>
            <a:r>
              <a:rPr lang="en-US" altLang="ru-RU" sz="1600" b="1" dirty="0" err="1">
                <a:solidFill>
                  <a:srgbClr val="2D2D8A"/>
                </a:solidFill>
              </a:rPr>
              <a:t>летят</a:t>
            </a:r>
            <a:r>
              <a:rPr lang="en-US" altLang="ru-RU" sz="1600" b="1" dirty="0">
                <a:solidFill>
                  <a:srgbClr val="2D2D8A"/>
                </a:solidFill>
              </a:rPr>
              <a:t> </a:t>
            </a:r>
            <a:r>
              <a:rPr lang="en-US" altLang="ru-RU" sz="1600" b="1" dirty="0" err="1">
                <a:solidFill>
                  <a:srgbClr val="2D2D8A"/>
                </a:solidFill>
              </a:rPr>
              <a:t>по</a:t>
            </a:r>
            <a:r>
              <a:rPr lang="en-US" altLang="ru-RU" sz="1600" b="1" dirty="0">
                <a:solidFill>
                  <a:srgbClr val="2D2D8A"/>
                </a:solidFill>
              </a:rPr>
              <a:t> </a:t>
            </a:r>
            <a:r>
              <a:rPr lang="en-US" altLang="ru-RU" sz="1600" b="1" dirty="0" err="1">
                <a:solidFill>
                  <a:srgbClr val="2D2D8A"/>
                </a:solidFill>
              </a:rPr>
              <a:t>своим</a:t>
            </a:r>
            <a:r>
              <a:rPr lang="en-US" altLang="ru-RU" sz="1600" b="1" dirty="0">
                <a:solidFill>
                  <a:srgbClr val="2D2D8A"/>
                </a:solidFill>
              </a:rPr>
              <a:t> </a:t>
            </a:r>
            <a:r>
              <a:rPr lang="en-US" altLang="ru-RU" sz="1600" b="1" dirty="0" err="1">
                <a:solidFill>
                  <a:srgbClr val="2D2D8A"/>
                </a:solidFill>
              </a:rPr>
              <a:t>параболическим</a:t>
            </a:r>
            <a:r>
              <a:rPr lang="en-US" altLang="ru-RU" sz="1600" b="1" dirty="0">
                <a:solidFill>
                  <a:srgbClr val="2D2D8A"/>
                </a:solidFill>
              </a:rPr>
              <a:t> </a:t>
            </a:r>
            <a:r>
              <a:rPr lang="en-US" altLang="ru-RU" sz="1600" b="1" dirty="0" err="1">
                <a:solidFill>
                  <a:srgbClr val="2D2D8A"/>
                </a:solidFill>
              </a:rPr>
              <a:t>траекториям</a:t>
            </a:r>
            <a:r>
              <a:rPr lang="en-US" altLang="ru-RU" sz="1600" b="1" dirty="0">
                <a:solidFill>
                  <a:srgbClr val="2D2D8A"/>
                </a:solidFill>
              </a:rPr>
              <a:t>, </a:t>
            </a:r>
            <a:r>
              <a:rPr lang="en-US" altLang="ru-RU" sz="1600" b="1" dirty="0" err="1">
                <a:solidFill>
                  <a:srgbClr val="2D2D8A"/>
                </a:solidFill>
              </a:rPr>
              <a:t>пока</a:t>
            </a:r>
            <a:r>
              <a:rPr lang="en-US" altLang="ru-RU" sz="1600" b="1" dirty="0">
                <a:solidFill>
                  <a:srgbClr val="2D2D8A"/>
                </a:solidFill>
              </a:rPr>
              <a:t> </a:t>
            </a:r>
            <a:r>
              <a:rPr lang="en-US" altLang="ru-RU" sz="1600" b="1" dirty="0" err="1">
                <a:solidFill>
                  <a:srgbClr val="2D2D8A"/>
                </a:solidFill>
              </a:rPr>
              <a:t>не</a:t>
            </a:r>
            <a:r>
              <a:rPr lang="en-US" altLang="ru-RU" sz="1600" b="1" dirty="0">
                <a:solidFill>
                  <a:srgbClr val="2D2D8A"/>
                </a:solidFill>
              </a:rPr>
              <a:t> </a:t>
            </a:r>
            <a:r>
              <a:rPr lang="en-US" altLang="ru-RU" sz="1600" b="1" dirty="0" err="1">
                <a:solidFill>
                  <a:srgbClr val="2D2D8A"/>
                </a:solidFill>
              </a:rPr>
              <a:t>попадут</a:t>
            </a:r>
            <a:r>
              <a:rPr lang="en-US" altLang="ru-RU" sz="1600" b="1" dirty="0">
                <a:solidFill>
                  <a:srgbClr val="2D2D8A"/>
                </a:solidFill>
              </a:rPr>
              <a:t> </a:t>
            </a:r>
            <a:r>
              <a:rPr lang="en-US" altLang="ru-RU" sz="1600" b="1" dirty="0" err="1">
                <a:solidFill>
                  <a:srgbClr val="2D2D8A"/>
                </a:solidFill>
              </a:rPr>
              <a:t>на</a:t>
            </a:r>
            <a:r>
              <a:rPr lang="en-US" altLang="ru-RU" sz="1600" b="1" dirty="0">
                <a:solidFill>
                  <a:srgbClr val="2D2D8A"/>
                </a:solidFill>
              </a:rPr>
              <a:t> </a:t>
            </a:r>
            <a:r>
              <a:rPr lang="en-US" altLang="ru-RU" sz="1600" b="1" dirty="0" err="1">
                <a:solidFill>
                  <a:srgbClr val="2D2D8A"/>
                </a:solidFill>
              </a:rPr>
              <a:t>стенку</a:t>
            </a:r>
            <a:r>
              <a:rPr lang="en-US" altLang="ru-RU" sz="1600" b="1" dirty="0">
                <a:solidFill>
                  <a:srgbClr val="2D2D8A"/>
                </a:solidFill>
              </a:rPr>
              <a:t>, </a:t>
            </a:r>
            <a:r>
              <a:rPr lang="en-US" altLang="ru-RU" sz="1600" b="1" dirty="0" err="1">
                <a:solidFill>
                  <a:srgbClr val="2D2D8A"/>
                </a:solidFill>
              </a:rPr>
              <a:t>в</a:t>
            </a:r>
            <a:r>
              <a:rPr lang="en-US" altLang="ru-RU" sz="1600" b="1" dirty="0">
                <a:solidFill>
                  <a:srgbClr val="2D2D8A"/>
                </a:solidFill>
              </a:rPr>
              <a:t> </a:t>
            </a:r>
            <a:r>
              <a:rPr lang="en-US" altLang="ru-RU" sz="1600" b="1" dirty="0" err="1">
                <a:solidFill>
                  <a:srgbClr val="2D2D8A"/>
                </a:solidFill>
              </a:rPr>
              <a:t>свою</a:t>
            </a:r>
            <a:r>
              <a:rPr lang="en-US" altLang="ru-RU" sz="1600" b="1" dirty="0">
                <a:solidFill>
                  <a:srgbClr val="2D2D8A"/>
                </a:solidFill>
              </a:rPr>
              <a:t> </a:t>
            </a:r>
            <a:r>
              <a:rPr lang="en-US" altLang="ru-RU" sz="1600" b="1" dirty="0" err="1">
                <a:solidFill>
                  <a:srgbClr val="2D2D8A"/>
                </a:solidFill>
              </a:rPr>
              <a:t>очередь</a:t>
            </a:r>
            <a:r>
              <a:rPr lang="en-US" altLang="ru-RU" sz="1600" b="1" dirty="0">
                <a:solidFill>
                  <a:srgbClr val="2D2D8A"/>
                </a:solidFill>
              </a:rPr>
              <a:t>, </a:t>
            </a:r>
            <a:r>
              <a:rPr lang="en-US" altLang="ru-RU" sz="1600" b="1" dirty="0" err="1">
                <a:solidFill>
                  <a:srgbClr val="2D2D8A"/>
                </a:solidFill>
              </a:rPr>
              <a:t>выбивая</a:t>
            </a:r>
            <a:r>
              <a:rPr lang="en-US" altLang="ru-RU" sz="1600" b="1" dirty="0">
                <a:solidFill>
                  <a:srgbClr val="2D2D8A"/>
                </a:solidFill>
              </a:rPr>
              <a:t> </a:t>
            </a:r>
            <a:r>
              <a:rPr lang="en-US" altLang="ru-RU" sz="1600" b="1" dirty="0" err="1">
                <a:solidFill>
                  <a:srgbClr val="2D2D8A"/>
                </a:solidFill>
              </a:rPr>
              <a:t>еще</a:t>
            </a:r>
            <a:r>
              <a:rPr lang="en-US" altLang="ru-RU" sz="1600" b="1" dirty="0">
                <a:solidFill>
                  <a:srgbClr val="2D2D8A"/>
                </a:solidFill>
              </a:rPr>
              <a:t> </a:t>
            </a:r>
            <a:r>
              <a:rPr lang="en-US" altLang="ru-RU" sz="1600" b="1" dirty="0" err="1">
                <a:solidFill>
                  <a:srgbClr val="2D2D8A"/>
                </a:solidFill>
              </a:rPr>
              <a:t>большее</a:t>
            </a:r>
            <a:r>
              <a:rPr lang="en-US" altLang="ru-RU" sz="1600" b="1" dirty="0">
                <a:solidFill>
                  <a:srgbClr val="2D2D8A"/>
                </a:solidFill>
              </a:rPr>
              <a:t> </a:t>
            </a:r>
            <a:r>
              <a:rPr lang="en-US" altLang="ru-RU" sz="1600" b="1" dirty="0" err="1">
                <a:solidFill>
                  <a:srgbClr val="2D2D8A"/>
                </a:solidFill>
              </a:rPr>
              <a:t>количество</a:t>
            </a:r>
            <a:r>
              <a:rPr lang="en-US" altLang="ru-RU" sz="1600" b="1" dirty="0">
                <a:solidFill>
                  <a:srgbClr val="2D2D8A"/>
                </a:solidFill>
              </a:rPr>
              <a:t> </a:t>
            </a:r>
            <a:r>
              <a:rPr lang="en-US" altLang="ru-RU" sz="1600" b="1" dirty="0" err="1">
                <a:solidFill>
                  <a:srgbClr val="2D2D8A"/>
                </a:solidFill>
              </a:rPr>
              <a:t>вторичных</a:t>
            </a:r>
            <a:r>
              <a:rPr lang="en-US" altLang="ru-RU" sz="1600" b="1" dirty="0">
                <a:solidFill>
                  <a:srgbClr val="2D2D8A"/>
                </a:solidFill>
              </a:rPr>
              <a:t> </a:t>
            </a:r>
            <a:r>
              <a:rPr lang="en-US" altLang="ru-RU" sz="1600" b="1" dirty="0" err="1">
                <a:solidFill>
                  <a:srgbClr val="2D2D8A"/>
                </a:solidFill>
              </a:rPr>
              <a:t>электронов</a:t>
            </a:r>
            <a:r>
              <a:rPr lang="en-US" altLang="ru-RU" sz="1600" b="1" dirty="0">
                <a:solidFill>
                  <a:srgbClr val="2D2D8A"/>
                </a:solidFill>
              </a:rPr>
              <a:t>. </a:t>
            </a:r>
            <a:endParaRPr lang="ru-RU" altLang="ru-RU" sz="1600" b="1" dirty="0">
              <a:solidFill>
                <a:srgbClr val="2D2D8A"/>
              </a:solidFill>
            </a:endParaRPr>
          </a:p>
          <a:p>
            <a:pPr marL="285750" indent="-285750" eaLnBrk="1" hangingPunct="1">
              <a:spcBef>
                <a:spcPct val="0"/>
              </a:spcBef>
            </a:pPr>
            <a:r>
              <a:rPr lang="en-US" altLang="ru-RU" sz="1600" b="1" dirty="0" err="1">
                <a:solidFill>
                  <a:srgbClr val="2D2D8A"/>
                </a:solidFill>
              </a:rPr>
              <a:t>Этот</a:t>
            </a:r>
            <a:r>
              <a:rPr lang="en-US" altLang="ru-RU" sz="1600" b="1" dirty="0">
                <a:solidFill>
                  <a:srgbClr val="2D2D8A"/>
                </a:solidFill>
              </a:rPr>
              <a:t> </a:t>
            </a:r>
            <a:r>
              <a:rPr lang="en-US" altLang="ru-RU" sz="1600" b="1" dirty="0" err="1">
                <a:solidFill>
                  <a:srgbClr val="2D2D8A"/>
                </a:solidFill>
              </a:rPr>
              <a:t>процесс</a:t>
            </a:r>
            <a:r>
              <a:rPr lang="en-US" altLang="ru-RU" sz="1600" b="1" dirty="0">
                <a:solidFill>
                  <a:srgbClr val="2D2D8A"/>
                </a:solidFill>
              </a:rPr>
              <a:t> </a:t>
            </a:r>
            <a:r>
              <a:rPr lang="en-US" altLang="ru-RU" sz="1600" b="1" dirty="0" err="1">
                <a:solidFill>
                  <a:srgbClr val="2D2D8A"/>
                </a:solidFill>
              </a:rPr>
              <a:t>по</a:t>
            </a:r>
            <a:r>
              <a:rPr lang="en-US" altLang="ru-RU" sz="1600" b="1" dirty="0">
                <a:solidFill>
                  <a:srgbClr val="2D2D8A"/>
                </a:solidFill>
              </a:rPr>
              <a:t> </a:t>
            </a:r>
            <a:r>
              <a:rPr lang="en-US" altLang="ru-RU" sz="1600" b="1" dirty="0" err="1">
                <a:solidFill>
                  <a:srgbClr val="2D2D8A"/>
                </a:solidFill>
              </a:rPr>
              <a:t>мере</a:t>
            </a:r>
            <a:r>
              <a:rPr lang="en-US" altLang="ru-RU" sz="1600" b="1" dirty="0">
                <a:solidFill>
                  <a:srgbClr val="2D2D8A"/>
                </a:solidFill>
              </a:rPr>
              <a:t> </a:t>
            </a:r>
            <a:r>
              <a:rPr lang="en-US" altLang="ru-RU" sz="1600" b="1" dirty="0" err="1">
                <a:solidFill>
                  <a:srgbClr val="2D2D8A"/>
                </a:solidFill>
              </a:rPr>
              <a:t>пролета</a:t>
            </a:r>
            <a:r>
              <a:rPr lang="en-US" altLang="ru-RU" sz="1600" b="1" dirty="0">
                <a:solidFill>
                  <a:srgbClr val="2D2D8A"/>
                </a:solidFill>
              </a:rPr>
              <a:t> </a:t>
            </a:r>
            <a:r>
              <a:rPr lang="en-US" altLang="ru-RU" sz="1600" b="1" dirty="0" err="1">
                <a:solidFill>
                  <a:srgbClr val="2D2D8A"/>
                </a:solidFill>
              </a:rPr>
              <a:t>вдоль</a:t>
            </a:r>
            <a:r>
              <a:rPr lang="en-US" altLang="ru-RU" sz="1600" b="1" dirty="0">
                <a:solidFill>
                  <a:srgbClr val="2D2D8A"/>
                </a:solidFill>
              </a:rPr>
              <a:t> </a:t>
            </a:r>
            <a:r>
              <a:rPr lang="en-US" altLang="ru-RU" sz="1600" b="1" dirty="0" err="1">
                <a:solidFill>
                  <a:srgbClr val="2D2D8A"/>
                </a:solidFill>
              </a:rPr>
              <a:t>канала</a:t>
            </a:r>
            <a:r>
              <a:rPr lang="en-US" altLang="ru-RU" sz="1600" b="1" dirty="0">
                <a:solidFill>
                  <a:srgbClr val="2D2D8A"/>
                </a:solidFill>
              </a:rPr>
              <a:t> </a:t>
            </a:r>
            <a:r>
              <a:rPr lang="en-US" altLang="ru-RU" sz="1600" b="1" dirty="0" err="1">
                <a:solidFill>
                  <a:srgbClr val="2D2D8A"/>
                </a:solidFill>
              </a:rPr>
              <a:t>повторяется</a:t>
            </a:r>
            <a:r>
              <a:rPr lang="en-US" altLang="ru-RU" sz="1600" b="1" dirty="0">
                <a:solidFill>
                  <a:srgbClr val="2D2D8A"/>
                </a:solidFill>
              </a:rPr>
              <a:t> </a:t>
            </a:r>
            <a:r>
              <a:rPr lang="en-US" altLang="ru-RU" sz="1600" b="1" dirty="0" err="1">
                <a:solidFill>
                  <a:srgbClr val="2D2D8A"/>
                </a:solidFill>
              </a:rPr>
              <a:t>много</a:t>
            </a:r>
            <a:r>
              <a:rPr lang="en-US" altLang="ru-RU" sz="1600" b="1" dirty="0">
                <a:solidFill>
                  <a:srgbClr val="2D2D8A"/>
                </a:solidFill>
              </a:rPr>
              <a:t> </a:t>
            </a:r>
            <a:r>
              <a:rPr lang="en-US" altLang="ru-RU" sz="1600" b="1" dirty="0" err="1">
                <a:solidFill>
                  <a:srgbClr val="2D2D8A"/>
                </a:solidFill>
              </a:rPr>
              <a:t>раз</a:t>
            </a:r>
            <a:r>
              <a:rPr lang="en-US" altLang="ru-RU" sz="1600" b="1" dirty="0">
                <a:solidFill>
                  <a:srgbClr val="2D2D8A"/>
                </a:solidFill>
              </a:rPr>
              <a:t> </a:t>
            </a:r>
            <a:r>
              <a:rPr lang="en-US" altLang="ru-RU" sz="1600" b="1" dirty="0" err="1">
                <a:solidFill>
                  <a:srgbClr val="2D2D8A"/>
                </a:solidFill>
              </a:rPr>
              <a:t>и</a:t>
            </a:r>
            <a:r>
              <a:rPr lang="en-US" altLang="ru-RU" sz="1600" b="1" dirty="0">
                <a:solidFill>
                  <a:srgbClr val="2D2D8A"/>
                </a:solidFill>
              </a:rPr>
              <a:t> </a:t>
            </a:r>
            <a:r>
              <a:rPr lang="en-US" altLang="ru-RU" sz="1600" b="1" dirty="0" err="1">
                <a:solidFill>
                  <a:srgbClr val="2D2D8A"/>
                </a:solidFill>
              </a:rPr>
              <a:t>на</a:t>
            </a:r>
            <a:r>
              <a:rPr lang="en-US" altLang="ru-RU" sz="1600" b="1" dirty="0">
                <a:solidFill>
                  <a:srgbClr val="2D2D8A"/>
                </a:solidFill>
              </a:rPr>
              <a:t> </a:t>
            </a:r>
            <a:r>
              <a:rPr lang="en-US" altLang="ru-RU" sz="1600" b="1" dirty="0" err="1">
                <a:solidFill>
                  <a:srgbClr val="2D2D8A"/>
                </a:solidFill>
              </a:rPr>
              <a:t>ее</a:t>
            </a:r>
            <a:r>
              <a:rPr lang="en-US" altLang="ru-RU" sz="1600" b="1" dirty="0">
                <a:solidFill>
                  <a:srgbClr val="2D2D8A"/>
                </a:solidFill>
              </a:rPr>
              <a:t> </a:t>
            </a:r>
            <a:r>
              <a:rPr lang="en-US" altLang="ru-RU" sz="1600" b="1" dirty="0" err="1">
                <a:solidFill>
                  <a:srgbClr val="2D2D8A"/>
                </a:solidFill>
              </a:rPr>
              <a:t>выходе</a:t>
            </a:r>
            <a:r>
              <a:rPr lang="en-US" altLang="ru-RU" sz="1600" b="1" dirty="0">
                <a:solidFill>
                  <a:srgbClr val="2D2D8A"/>
                </a:solidFill>
              </a:rPr>
              <a:t> </a:t>
            </a:r>
            <a:r>
              <a:rPr lang="en-US" altLang="ru-RU" sz="1600" b="1" dirty="0" err="1">
                <a:solidFill>
                  <a:srgbClr val="2D2D8A"/>
                </a:solidFill>
              </a:rPr>
              <a:t>формируется</a:t>
            </a:r>
            <a:r>
              <a:rPr lang="en-US" altLang="ru-RU" sz="1600" b="1" dirty="0">
                <a:solidFill>
                  <a:srgbClr val="2D2D8A"/>
                </a:solidFill>
              </a:rPr>
              <a:t> </a:t>
            </a:r>
            <a:r>
              <a:rPr lang="en-US" altLang="ru-RU" sz="1600" b="1" dirty="0" err="1">
                <a:solidFill>
                  <a:srgbClr val="FF0000"/>
                </a:solidFill>
              </a:rPr>
              <a:t>электронная</a:t>
            </a:r>
            <a:r>
              <a:rPr lang="en-US" altLang="ru-RU" sz="1600" b="1" dirty="0">
                <a:solidFill>
                  <a:srgbClr val="FF0000"/>
                </a:solidFill>
              </a:rPr>
              <a:t> </a:t>
            </a:r>
            <a:r>
              <a:rPr lang="en-US" altLang="ru-RU" sz="1600" b="1" dirty="0" err="1">
                <a:solidFill>
                  <a:srgbClr val="FF0000"/>
                </a:solidFill>
              </a:rPr>
              <a:t>лавина</a:t>
            </a:r>
            <a:r>
              <a:rPr lang="en-US" altLang="ru-RU" sz="1600" b="1" dirty="0">
                <a:solidFill>
                  <a:srgbClr val="2D2D8A"/>
                </a:solidFill>
              </a:rPr>
              <a:t>.</a:t>
            </a:r>
          </a:p>
        </p:txBody>
      </p:sp>
      <p:pic>
        <p:nvPicPr>
          <p:cNvPr id="7172" name="Picture 4">
            <a:extLst>
              <a:ext uri="{FF2B5EF4-FFF2-40B4-BE49-F238E27FC236}">
                <a16:creationId xmlns:a16="http://schemas.microsoft.com/office/drawing/2014/main" id="{48AF37DE-75D7-E7EC-6228-33F029153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674" y="4675163"/>
            <a:ext cx="6074649" cy="20574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roportional Counters and Microchannel Plates | SpringerLink">
            <a:extLst>
              <a:ext uri="{FF2B5EF4-FFF2-40B4-BE49-F238E27FC236}">
                <a16:creationId xmlns:a16="http://schemas.microsoft.com/office/drawing/2014/main" id="{D231D5D7-BB15-A887-D0B5-B5FBB838D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283575"/>
            <a:ext cx="3351981" cy="305819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EA15540-9C51-E4AD-11B2-C039ACAA11CB}"/>
              </a:ext>
            </a:extLst>
          </p:cNvPr>
          <p:cNvSpPr>
            <a:spLocks noGrp="1"/>
          </p:cNvSpPr>
          <p:nvPr>
            <p:ph type="sldNum" sz="quarter" idx="12"/>
          </p:nvPr>
        </p:nvSpPr>
        <p:spPr/>
        <p:txBody>
          <a:bodyPr/>
          <a:lstStyle/>
          <a:p>
            <a:pPr>
              <a:defRPr/>
            </a:pPr>
            <a:fld id="{C4F1A76E-830F-4EA0-AD71-EE3C3D7EE5D9}" type="slidenum">
              <a:rPr lang="en-US" altLang="ru-RU" smtClean="0"/>
              <a:pPr>
                <a:defRPr/>
              </a:pPr>
              <a:t>25</a:t>
            </a:fld>
            <a:endParaRPr lang="en-US" altLang="ru-RU"/>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228600"/>
            <a:ext cx="7772400" cy="762000"/>
          </a:xfrm>
        </p:spPr>
        <p:txBody>
          <a:bodyPr/>
          <a:lstStyle/>
          <a:p>
            <a:r>
              <a:rPr lang="ru-RU" altLang="ru-RU" sz="2800" b="1" dirty="0">
                <a:solidFill>
                  <a:srgbClr val="FF0000"/>
                </a:solidFill>
              </a:rPr>
              <a:t>Время-пролетные детекторы</a:t>
            </a:r>
          </a:p>
        </p:txBody>
      </p:sp>
      <p:graphicFrame>
        <p:nvGraphicFramePr>
          <p:cNvPr id="54275" name="Object 3"/>
          <p:cNvGraphicFramePr>
            <a:graphicFrameLocks noGrp="1" noChangeAspect="1"/>
          </p:cNvGraphicFramePr>
          <p:nvPr>
            <p:ph sz="half" idx="1"/>
            <p:extLst>
              <p:ext uri="{D42A27DB-BD31-4B8C-83A1-F6EECF244321}">
                <p14:modId xmlns:p14="http://schemas.microsoft.com/office/powerpoint/2010/main" val="3582477110"/>
              </p:ext>
            </p:extLst>
          </p:nvPr>
        </p:nvGraphicFramePr>
        <p:xfrm>
          <a:off x="867510" y="1272943"/>
          <a:ext cx="7408980" cy="3317340"/>
        </p:xfrm>
        <a:graphic>
          <a:graphicData uri="http://schemas.openxmlformats.org/presentationml/2006/ole">
            <mc:AlternateContent xmlns:mc="http://schemas.openxmlformats.org/markup-compatibility/2006">
              <mc:Choice xmlns:v="urn:schemas-microsoft-com:vml" Requires="v">
                <p:oleObj name="CorelDRAW" r:id="rId2" imgW="7107643" imgH="3182014" progId="CorelDRAW.Graphic.12">
                  <p:embed/>
                </p:oleObj>
              </mc:Choice>
              <mc:Fallback>
                <p:oleObj name="CorelDRAW" r:id="rId2" imgW="7107643" imgH="3182014" progId="CorelDRAW.Graphic.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10" y="1272943"/>
                        <a:ext cx="7408980" cy="3317340"/>
                      </a:xfrm>
                      <a:prstGeom prst="rect">
                        <a:avLst/>
                      </a:prstGeom>
                      <a:noFill/>
                      <a:ln>
                        <a:noFill/>
                      </a:ln>
                    </p:spPr>
                  </p:pic>
                </p:oleObj>
              </mc:Fallback>
            </mc:AlternateContent>
          </a:graphicData>
        </a:graphic>
      </p:graphicFrame>
      <p:graphicFrame>
        <p:nvGraphicFramePr>
          <p:cNvPr id="54276" name="Object 4"/>
          <p:cNvGraphicFramePr>
            <a:graphicFrameLocks noGrp="1" noChangeAspect="1"/>
          </p:cNvGraphicFramePr>
          <p:nvPr>
            <p:ph sz="half" idx="2"/>
            <p:extLst>
              <p:ext uri="{D42A27DB-BD31-4B8C-83A1-F6EECF244321}">
                <p14:modId xmlns:p14="http://schemas.microsoft.com/office/powerpoint/2010/main" val="3971290503"/>
              </p:ext>
            </p:extLst>
          </p:nvPr>
        </p:nvGraphicFramePr>
        <p:xfrm>
          <a:off x="2514600" y="4648200"/>
          <a:ext cx="4114800" cy="2057400"/>
        </p:xfrm>
        <a:graphic>
          <a:graphicData uri="http://schemas.openxmlformats.org/presentationml/2006/ole">
            <mc:AlternateContent xmlns:mc="http://schemas.openxmlformats.org/markup-compatibility/2006">
              <mc:Choice xmlns:v="urn:schemas-microsoft-com:vml" Requires="v">
                <p:oleObj name="Corel PHOTO-PAINT 11.0 Image" r:id="rId4" imgW="13434921" imgH="9003175" progId="CorelPhotoPaint.Image.12">
                  <p:embed/>
                </p:oleObj>
              </mc:Choice>
              <mc:Fallback>
                <p:oleObj name="Corel PHOTO-PAINT 11.0 Image" r:id="rId4" imgW="13434921" imgH="9003175" progId="CorelPhotoPaint.Image.1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4648200"/>
                        <a:ext cx="41148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77" name="Text Box 5"/>
          <p:cNvSpPr txBox="1">
            <a:spLocks noChangeArrowheads="1"/>
          </p:cNvSpPr>
          <p:nvPr/>
        </p:nvSpPr>
        <p:spPr bwMode="auto">
          <a:xfrm>
            <a:off x="2674685" y="872833"/>
            <a:ext cx="37946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000" b="1" dirty="0">
                <a:solidFill>
                  <a:srgbClr val="2D2D8A"/>
                </a:solidFill>
              </a:rPr>
              <a:t>Временное разрешение: 300 </a:t>
            </a:r>
            <a:r>
              <a:rPr lang="ru-RU" altLang="ru-RU" sz="2000" b="1" dirty="0" err="1">
                <a:solidFill>
                  <a:srgbClr val="2D2D8A"/>
                </a:solidFill>
              </a:rPr>
              <a:t>пс</a:t>
            </a:r>
            <a:endParaRPr lang="ru-RU" altLang="ru-RU" sz="2000" b="1" dirty="0">
              <a:solidFill>
                <a:srgbClr val="2D2D8A"/>
              </a:solidFill>
            </a:endParaRPr>
          </a:p>
        </p:txBody>
      </p:sp>
      <p:sp>
        <p:nvSpPr>
          <p:cNvPr id="2" name="Slide Number Placeholder 1">
            <a:extLst>
              <a:ext uri="{FF2B5EF4-FFF2-40B4-BE49-F238E27FC236}">
                <a16:creationId xmlns:a16="http://schemas.microsoft.com/office/drawing/2014/main" id="{6272DD82-AF90-32B3-0B51-44E96E0E73BD}"/>
              </a:ext>
            </a:extLst>
          </p:cNvPr>
          <p:cNvSpPr>
            <a:spLocks noGrp="1"/>
          </p:cNvSpPr>
          <p:nvPr>
            <p:ph type="sldNum" sz="quarter" idx="12"/>
          </p:nvPr>
        </p:nvSpPr>
        <p:spPr/>
        <p:txBody>
          <a:bodyPr/>
          <a:lstStyle/>
          <a:p>
            <a:pPr>
              <a:defRPr/>
            </a:pPr>
            <a:fld id="{8A6CAA47-324D-4977-A9DE-801C2C7D63AC}" type="slidenum">
              <a:rPr lang="en-US" altLang="ru-RU" smtClean="0"/>
              <a:pPr>
                <a:defRPr/>
              </a:pPr>
              <a:t>26</a:t>
            </a:fld>
            <a:endParaRPr lang="en-US" altLang="ru-RU"/>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44504"/>
            <a:ext cx="7772400" cy="762000"/>
          </a:xfrm>
        </p:spPr>
        <p:txBody>
          <a:bodyPr/>
          <a:lstStyle/>
          <a:p>
            <a:r>
              <a:rPr lang="en-GB" sz="3200" b="1" i="0" u="none" strike="noStrike" dirty="0">
                <a:solidFill>
                  <a:srgbClr val="FF0000"/>
                </a:solidFill>
                <a:effectLst/>
                <a:latin typeface="Times New Roman" panose="02020603050405020304" pitchFamily="18" charset="0"/>
                <a:cs typeface="Times New Roman" panose="02020603050405020304" pitchFamily="18" charset="0"/>
              </a:rPr>
              <a:t>MRPC (Multigap Resistive Plate Chamber)</a:t>
            </a:r>
            <a:endParaRPr lang="ru-RU" altLang="ru-RU" sz="3200" b="1" dirty="0">
              <a:solidFill>
                <a:srgbClr val="FF0000"/>
              </a:solidFill>
              <a:latin typeface="Times New Roman" panose="02020603050405020304" pitchFamily="18" charset="0"/>
              <a:cs typeface="Times New Roman" panose="02020603050405020304" pitchFamily="18" charset="0"/>
            </a:endParaRPr>
          </a:p>
        </p:txBody>
      </p:sp>
      <p:pic>
        <p:nvPicPr>
          <p:cNvPr id="11266" name="Picture 2" descr="The commissioning of the ALICE time-of-flight detector and results from the  2008 cosmic-ray data taking - ScienceDirect">
            <a:extLst>
              <a:ext uri="{FF2B5EF4-FFF2-40B4-BE49-F238E27FC236}">
                <a16:creationId xmlns:a16="http://schemas.microsoft.com/office/drawing/2014/main" id="{76BADB3C-4ACB-7CD0-B178-8C922263F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99" y="890326"/>
            <a:ext cx="3586934" cy="340108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erformance of the ALICE Time-Of-Flight detector at the LHC - CERN Document  Server">
            <a:extLst>
              <a:ext uri="{FF2B5EF4-FFF2-40B4-BE49-F238E27FC236}">
                <a16:creationId xmlns:a16="http://schemas.microsoft.com/office/drawing/2014/main" id="{9DACF366-B9A3-A886-2C7D-FCE8DDF35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3" t="6113" r="7500" b="3778"/>
          <a:stretch/>
        </p:blipFill>
        <p:spPr bwMode="auto">
          <a:xfrm>
            <a:off x="527866" y="4291409"/>
            <a:ext cx="3429000" cy="2518277"/>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A schematic layout of one of the 18 TOF supermodules inside the ALICE... |  Download Scientific Diagram">
            <a:extLst>
              <a:ext uri="{FF2B5EF4-FFF2-40B4-BE49-F238E27FC236}">
                <a16:creationId xmlns:a16="http://schemas.microsoft.com/office/drawing/2014/main" id="{45CA38EC-8382-B8B7-2F08-6548F1BF3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3621" y="806504"/>
            <a:ext cx="3824579" cy="266392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3E8A34DB-CBBC-445D-7FAE-F88674B39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2443" y="3470429"/>
            <a:ext cx="3586934" cy="33142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31BDDBB-35DE-86B1-12F6-C3BD030962A9}"/>
              </a:ext>
            </a:extLst>
          </p:cNvPr>
          <p:cNvSpPr>
            <a:spLocks noGrp="1"/>
          </p:cNvSpPr>
          <p:nvPr>
            <p:ph type="sldNum" sz="quarter" idx="12"/>
          </p:nvPr>
        </p:nvSpPr>
        <p:spPr/>
        <p:txBody>
          <a:bodyPr/>
          <a:lstStyle/>
          <a:p>
            <a:pPr>
              <a:defRPr/>
            </a:pPr>
            <a:fld id="{8A6CAA47-324D-4977-A9DE-801C2C7D63AC}" type="slidenum">
              <a:rPr lang="en-US" altLang="ru-RU" smtClean="0"/>
              <a:pPr>
                <a:defRPr/>
              </a:pPr>
              <a:t>27</a:t>
            </a:fld>
            <a:endParaRPr lang="en-US" altLang="ru-RU"/>
          </a:p>
        </p:txBody>
      </p:sp>
    </p:spTree>
    <p:extLst>
      <p:ext uri="{BB962C8B-B14F-4D97-AF65-F5344CB8AC3E}">
        <p14:creationId xmlns:p14="http://schemas.microsoft.com/office/powerpoint/2010/main" val="3672699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0"/>
            <a:ext cx="7772400" cy="1143000"/>
          </a:xfrm>
        </p:spPr>
        <p:txBody>
          <a:bodyPr/>
          <a:lstStyle/>
          <a:p>
            <a:r>
              <a:rPr lang="ru-RU" sz="3200" b="1" dirty="0">
                <a:solidFill>
                  <a:srgbClr val="FF0000"/>
                </a:solidFill>
              </a:rPr>
              <a:t>Сцинтилляционные детекторы</a:t>
            </a:r>
          </a:p>
        </p:txBody>
      </p:sp>
      <p:sp>
        <p:nvSpPr>
          <p:cNvPr id="3" name="Slide Number Placeholder 2">
            <a:extLst>
              <a:ext uri="{FF2B5EF4-FFF2-40B4-BE49-F238E27FC236}">
                <a16:creationId xmlns:a16="http://schemas.microsoft.com/office/drawing/2014/main" id="{A535DEA1-AC16-A57C-CED7-AFF5E35286E1}"/>
              </a:ext>
            </a:extLst>
          </p:cNvPr>
          <p:cNvSpPr>
            <a:spLocks noGrp="1"/>
          </p:cNvSpPr>
          <p:nvPr>
            <p:ph type="sldNum" sz="quarter" idx="12"/>
          </p:nvPr>
        </p:nvSpPr>
        <p:spPr/>
        <p:txBody>
          <a:bodyPr/>
          <a:lstStyle/>
          <a:p>
            <a:pPr>
              <a:defRPr/>
            </a:pPr>
            <a:fld id="{C4F1A76E-830F-4EA0-AD71-EE3C3D7EE5D9}" type="slidenum">
              <a:rPr lang="en-US" altLang="ru-RU" smtClean="0"/>
              <a:pPr>
                <a:defRPr/>
              </a:pPr>
              <a:t>28</a:t>
            </a:fld>
            <a:endParaRPr lang="en-US" altLang="ru-RU"/>
          </a:p>
        </p:txBody>
      </p:sp>
    </p:spTree>
    <p:extLst>
      <p:ext uri="{BB962C8B-B14F-4D97-AF65-F5344CB8AC3E}">
        <p14:creationId xmlns:p14="http://schemas.microsoft.com/office/powerpoint/2010/main" val="544653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800" y="152400"/>
            <a:ext cx="7772400" cy="685800"/>
          </a:xfrm>
        </p:spPr>
        <p:txBody>
          <a:bodyPr/>
          <a:lstStyle/>
          <a:p>
            <a:pPr eaLnBrk="1" hangingPunct="1"/>
            <a:r>
              <a:rPr lang="ru-RU" altLang="ru-RU" sz="3200" b="1" dirty="0">
                <a:solidFill>
                  <a:srgbClr val="FF0000"/>
                </a:solidFill>
              </a:rPr>
              <a:t>Сцинтилляционный детектор</a:t>
            </a:r>
          </a:p>
        </p:txBody>
      </p:sp>
      <p:sp>
        <p:nvSpPr>
          <p:cNvPr id="5124" name="Rectangle 4"/>
          <p:cNvSpPr>
            <a:spLocks noGrp="1" noChangeArrowheads="1"/>
          </p:cNvSpPr>
          <p:nvPr>
            <p:ph type="body" idx="1"/>
          </p:nvPr>
        </p:nvSpPr>
        <p:spPr>
          <a:xfrm>
            <a:off x="148589" y="457200"/>
            <a:ext cx="6164837" cy="4114800"/>
          </a:xfrm>
        </p:spPr>
        <p:txBody>
          <a:bodyPr/>
          <a:lstStyle/>
          <a:p>
            <a:pPr marL="0" indent="0" eaLnBrk="1" hangingPunct="1">
              <a:lnSpc>
                <a:spcPct val="80000"/>
              </a:lnSpc>
              <a:buNone/>
            </a:pPr>
            <a:endParaRPr lang="ru-RU" altLang="ru-RU" sz="2000" b="1" dirty="0">
              <a:solidFill>
                <a:srgbClr val="2D2D8A"/>
              </a:solidFill>
            </a:endParaRPr>
          </a:p>
          <a:p>
            <a:pPr eaLnBrk="1" hangingPunct="1">
              <a:lnSpc>
                <a:spcPct val="80000"/>
              </a:lnSpc>
              <a:buClr>
                <a:srgbClr val="CC0000"/>
              </a:buClr>
              <a:buFont typeface="Wingdings" panose="05000000000000000000" pitchFamily="2" charset="2"/>
              <a:buChar char="Ø"/>
            </a:pPr>
            <a:r>
              <a:rPr lang="ru-RU" altLang="ru-RU" sz="2000" b="1" dirty="0">
                <a:solidFill>
                  <a:srgbClr val="2D2D8A"/>
                </a:solidFill>
              </a:rPr>
              <a:t>Первый сцинтилляционный детектор, названный спинтарископом, представлял собой экран, покрытый слоем </a:t>
            </a:r>
            <a:r>
              <a:rPr lang="ru-RU" altLang="ru-RU" sz="2000" b="1" dirty="0" err="1">
                <a:solidFill>
                  <a:srgbClr val="FF0000"/>
                </a:solidFill>
              </a:rPr>
              <a:t>ZnS</a:t>
            </a:r>
            <a:r>
              <a:rPr lang="ru-RU" altLang="ru-RU" sz="2000" b="1" dirty="0">
                <a:solidFill>
                  <a:srgbClr val="2D2D8A"/>
                </a:solidFill>
              </a:rPr>
              <a:t>. </a:t>
            </a:r>
          </a:p>
          <a:p>
            <a:pPr eaLnBrk="1" hangingPunct="1">
              <a:lnSpc>
                <a:spcPct val="80000"/>
              </a:lnSpc>
              <a:buClr>
                <a:srgbClr val="CC0000"/>
              </a:buClr>
              <a:buFont typeface="Wingdings" panose="05000000000000000000" pitchFamily="2" charset="2"/>
              <a:buChar char="Ø"/>
            </a:pPr>
            <a:r>
              <a:rPr lang="ru-RU" altLang="ru-RU" sz="2000" b="1" dirty="0">
                <a:solidFill>
                  <a:srgbClr val="2D2D8A"/>
                </a:solidFill>
              </a:rPr>
              <a:t>Вспышки, возникавшие при попадании в него заряженных частиц, фиксировались с помощью микроскопа. Именно с таким детектором Гейгер и </a:t>
            </a:r>
            <a:r>
              <a:rPr lang="ru-RU" altLang="ru-RU" sz="2000" b="1" dirty="0" err="1">
                <a:solidFill>
                  <a:srgbClr val="2D2D8A"/>
                </a:solidFill>
              </a:rPr>
              <a:t>Марсден</a:t>
            </a:r>
            <a:r>
              <a:rPr lang="ru-RU" altLang="ru-RU" sz="2000" b="1" dirty="0">
                <a:solidFill>
                  <a:srgbClr val="2D2D8A"/>
                </a:solidFill>
              </a:rPr>
              <a:t> в 1909 г. провели опыт по рассеянию альфа-частиц атомами золота, приведший к открытию атомного ядра. </a:t>
            </a:r>
          </a:p>
          <a:p>
            <a:pPr eaLnBrk="1" hangingPunct="1">
              <a:lnSpc>
                <a:spcPct val="80000"/>
              </a:lnSpc>
              <a:buClr>
                <a:srgbClr val="CC0000"/>
              </a:buClr>
              <a:buFont typeface="Wingdings" panose="05000000000000000000" pitchFamily="2" charset="2"/>
              <a:buChar char="Ø"/>
            </a:pPr>
            <a:r>
              <a:rPr lang="ru-RU" altLang="ru-RU" sz="2000" b="1" dirty="0">
                <a:solidFill>
                  <a:srgbClr val="2D2D8A"/>
                </a:solidFill>
              </a:rPr>
              <a:t>Начиная с 1944 г. световые вспышки от сцинтиллятора регистрируют </a:t>
            </a:r>
            <a:r>
              <a:rPr lang="ru-RU" altLang="ru-RU" sz="2000" b="1" dirty="0">
                <a:solidFill>
                  <a:srgbClr val="FF0000"/>
                </a:solidFill>
              </a:rPr>
              <a:t>фотоэлектронными умножителями (ФЭУ)</a:t>
            </a:r>
            <a:r>
              <a:rPr lang="ru-RU" altLang="ru-RU" sz="2000" b="1" dirty="0">
                <a:solidFill>
                  <a:srgbClr val="2D2D8A"/>
                </a:solidFill>
              </a:rPr>
              <a:t>. Позже для этих целей стали использовать также </a:t>
            </a:r>
            <a:r>
              <a:rPr lang="ru-RU" altLang="ru-RU" sz="2000" b="1" dirty="0">
                <a:solidFill>
                  <a:srgbClr val="FF0000"/>
                </a:solidFill>
              </a:rPr>
              <a:t>светодиоды</a:t>
            </a:r>
            <a:r>
              <a:rPr lang="ru-RU" altLang="ru-RU" sz="2000" b="1" dirty="0">
                <a:solidFill>
                  <a:srgbClr val="2D2D8A"/>
                </a:solidFill>
              </a:rPr>
              <a:t>.</a:t>
            </a:r>
          </a:p>
        </p:txBody>
      </p:sp>
      <p:pic>
        <p:nvPicPr>
          <p:cNvPr id="7170" name="Picture 2" descr="Scintillation counter - Wikipedia">
            <a:extLst>
              <a:ext uri="{FF2B5EF4-FFF2-40B4-BE49-F238E27FC236}">
                <a16:creationId xmlns:a16="http://schemas.microsoft.com/office/drawing/2014/main" id="{4A3B1ABE-51E5-CD97-BF18-A080919A3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9" y="4107942"/>
            <a:ext cx="6684645" cy="267385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rookes Spinthariscope (ca. 1920s) | Museum of Radiation and Radioactivity">
            <a:extLst>
              <a:ext uri="{FF2B5EF4-FFF2-40B4-BE49-F238E27FC236}">
                <a16:creationId xmlns:a16="http://schemas.microsoft.com/office/drawing/2014/main" id="{D9640ED3-8B5E-03BB-D603-CF169B0E96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t="6666" r="7342" b="11111"/>
          <a:stretch/>
        </p:blipFill>
        <p:spPr bwMode="auto">
          <a:xfrm>
            <a:off x="6313427" y="838200"/>
            <a:ext cx="2323843" cy="22928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0F94B66-7987-0FCA-C3D0-18BD5660F3A1}"/>
              </a:ext>
            </a:extLst>
          </p:cNvPr>
          <p:cNvPicPr>
            <a:picLocks noChangeAspect="1"/>
          </p:cNvPicPr>
          <p:nvPr/>
        </p:nvPicPr>
        <p:blipFill rotWithShape="1">
          <a:blip r:embed="rId4">
            <a:extLst>
              <a:ext uri="{28A0092B-C50C-407E-A947-70E740481C1C}">
                <a14:useLocalDpi xmlns:a14="http://schemas.microsoft.com/office/drawing/2010/main" val="0"/>
              </a:ext>
            </a:extLst>
          </a:blip>
          <a:srcRect l="14999" t="6603" r="8334" b="12265"/>
          <a:stretch/>
        </p:blipFill>
        <p:spPr>
          <a:xfrm>
            <a:off x="7701862" y="2895600"/>
            <a:ext cx="1141228" cy="1066800"/>
          </a:xfrm>
          <a:prstGeom prst="rect">
            <a:avLst/>
          </a:prstGeom>
        </p:spPr>
      </p:pic>
      <p:sp>
        <p:nvSpPr>
          <p:cNvPr id="2" name="Slide Number Placeholder 1">
            <a:extLst>
              <a:ext uri="{FF2B5EF4-FFF2-40B4-BE49-F238E27FC236}">
                <a16:creationId xmlns:a16="http://schemas.microsoft.com/office/drawing/2014/main" id="{4D13E9E8-4A80-4897-E3AE-21CA927982F5}"/>
              </a:ext>
            </a:extLst>
          </p:cNvPr>
          <p:cNvSpPr>
            <a:spLocks noGrp="1"/>
          </p:cNvSpPr>
          <p:nvPr>
            <p:ph type="sldNum" sz="quarter" idx="12"/>
          </p:nvPr>
        </p:nvSpPr>
        <p:spPr/>
        <p:txBody>
          <a:bodyPr/>
          <a:lstStyle/>
          <a:p>
            <a:pPr>
              <a:defRPr/>
            </a:pPr>
            <a:fld id="{C4F1A76E-830F-4EA0-AD71-EE3C3D7EE5D9}" type="slidenum">
              <a:rPr lang="en-US" altLang="ru-RU" smtClean="0"/>
              <a:pPr>
                <a:defRPr/>
              </a:pPr>
              <a:t>29</a:t>
            </a:fld>
            <a:endParaRPr lang="en-US" altLang="ru-RU"/>
          </a:p>
        </p:txBody>
      </p:sp>
    </p:spTree>
    <p:extLst>
      <p:ext uri="{BB962C8B-B14F-4D97-AF65-F5344CB8AC3E}">
        <p14:creationId xmlns:p14="http://schemas.microsoft.com/office/powerpoint/2010/main" val="369581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609600" y="152400"/>
            <a:ext cx="7772400" cy="609600"/>
          </a:xfrm>
        </p:spPr>
        <p:txBody>
          <a:bodyPr/>
          <a:lstStyle/>
          <a:p>
            <a:pPr eaLnBrk="1" hangingPunct="1"/>
            <a:r>
              <a:rPr lang="ru-RU" altLang="ru-RU" sz="2800" b="1" dirty="0">
                <a:solidFill>
                  <a:srgbClr val="FF0000"/>
                </a:solidFill>
              </a:rPr>
              <a:t>Полупроводниковые детекторы</a:t>
            </a:r>
          </a:p>
        </p:txBody>
      </p:sp>
      <p:sp>
        <p:nvSpPr>
          <p:cNvPr id="34820" name="Rectangle 4"/>
          <p:cNvSpPr>
            <a:spLocks noChangeArrowheads="1"/>
          </p:cNvSpPr>
          <p:nvPr/>
        </p:nvSpPr>
        <p:spPr bwMode="auto">
          <a:xfrm>
            <a:off x="266700" y="644823"/>
            <a:ext cx="8610600"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85750" indent="-285750" eaLnBrk="1" hangingPunct="1">
              <a:spcBef>
                <a:spcPct val="0"/>
              </a:spcBef>
            </a:pPr>
            <a:r>
              <a:rPr lang="ru-RU" altLang="ru-RU" sz="2200" b="1" dirty="0">
                <a:solidFill>
                  <a:srgbClr val="2D2D8A"/>
                </a:solidFill>
              </a:rPr>
              <a:t>Значительно более удобными являются детекторы с </a:t>
            </a:r>
            <a:r>
              <a:rPr lang="ru-RU" altLang="ru-RU" sz="2200" b="1" u="sng" dirty="0" err="1">
                <a:solidFill>
                  <a:srgbClr val="2D2D8A"/>
                </a:solidFill>
              </a:rPr>
              <a:t>твёрдотельной</a:t>
            </a:r>
            <a:r>
              <a:rPr lang="ru-RU" altLang="ru-RU" sz="2200" b="1" dirty="0">
                <a:solidFill>
                  <a:srgbClr val="2D2D8A"/>
                </a:solidFill>
              </a:rPr>
              <a:t> рабочей средой. </a:t>
            </a:r>
            <a:endParaRPr lang="en-US" altLang="ru-RU" sz="2200" b="1" dirty="0">
              <a:solidFill>
                <a:srgbClr val="2D2D8A"/>
              </a:solidFill>
            </a:endParaRPr>
          </a:p>
          <a:p>
            <a:pPr marL="285750" indent="-285750" eaLnBrk="1" hangingPunct="1">
              <a:spcBef>
                <a:spcPct val="0"/>
              </a:spcBef>
            </a:pPr>
            <a:r>
              <a:rPr lang="ru-RU" altLang="ru-RU" sz="2200" b="1" dirty="0">
                <a:solidFill>
                  <a:srgbClr val="2D2D8A"/>
                </a:solidFill>
              </a:rPr>
              <a:t>Наибольшее распространение получили </a:t>
            </a:r>
            <a:r>
              <a:rPr lang="ru-RU" altLang="ru-RU" sz="2200" b="1" u="sng" dirty="0">
                <a:solidFill>
                  <a:srgbClr val="2D2D8A"/>
                </a:solidFill>
              </a:rPr>
              <a:t>полупроводниковые детекторы</a:t>
            </a:r>
            <a:r>
              <a:rPr lang="ru-RU" altLang="ru-RU" sz="2200" b="1" dirty="0">
                <a:solidFill>
                  <a:srgbClr val="2D2D8A"/>
                </a:solidFill>
              </a:rPr>
              <a:t> из кристаллов </a:t>
            </a:r>
            <a:r>
              <a:rPr lang="ru-RU" altLang="ru-RU" sz="2200" b="1" dirty="0">
                <a:solidFill>
                  <a:srgbClr val="FF0000"/>
                </a:solidFill>
              </a:rPr>
              <a:t>кремния</a:t>
            </a:r>
            <a:r>
              <a:rPr lang="ru-RU" altLang="ru-RU" sz="2200" b="1" dirty="0">
                <a:solidFill>
                  <a:srgbClr val="2D2D8A"/>
                </a:solidFill>
              </a:rPr>
              <a:t> (плотность 2.3 г/см</a:t>
            </a:r>
            <a:r>
              <a:rPr lang="ru-RU" altLang="ru-RU" sz="2200" b="1" baseline="30000" dirty="0">
                <a:solidFill>
                  <a:srgbClr val="2D2D8A"/>
                </a:solidFill>
              </a:rPr>
              <a:t>3</a:t>
            </a:r>
            <a:r>
              <a:rPr lang="ru-RU" altLang="ru-RU" sz="2200" b="1" dirty="0">
                <a:solidFill>
                  <a:srgbClr val="2D2D8A"/>
                </a:solidFill>
              </a:rPr>
              <a:t>) и </a:t>
            </a:r>
            <a:r>
              <a:rPr lang="ru-RU" altLang="ru-RU" sz="2200" b="1" dirty="0">
                <a:solidFill>
                  <a:srgbClr val="FF0000"/>
                </a:solidFill>
              </a:rPr>
              <a:t>германия</a:t>
            </a:r>
            <a:r>
              <a:rPr lang="ru-RU" altLang="ru-RU" sz="2200" b="1" dirty="0">
                <a:solidFill>
                  <a:srgbClr val="2D2D8A"/>
                </a:solidFill>
              </a:rPr>
              <a:t> (5.3 г/см</a:t>
            </a:r>
            <a:r>
              <a:rPr lang="ru-RU" altLang="ru-RU" sz="2200" b="1" baseline="30000" dirty="0">
                <a:solidFill>
                  <a:srgbClr val="2D2D8A"/>
                </a:solidFill>
              </a:rPr>
              <a:t>3</a:t>
            </a:r>
            <a:r>
              <a:rPr lang="ru-RU" altLang="ru-RU" sz="2200" b="1" dirty="0">
                <a:solidFill>
                  <a:srgbClr val="2D2D8A"/>
                </a:solidFill>
              </a:rPr>
              <a:t>). </a:t>
            </a:r>
            <a:endParaRPr lang="en-US" altLang="ru-RU" sz="2200" b="1" dirty="0">
              <a:solidFill>
                <a:srgbClr val="2D2D8A"/>
              </a:solidFill>
            </a:endParaRPr>
          </a:p>
          <a:p>
            <a:pPr marL="285750" indent="-285750" eaLnBrk="1" hangingPunct="1">
              <a:spcBef>
                <a:spcPct val="0"/>
              </a:spcBef>
            </a:pPr>
            <a:r>
              <a:rPr lang="ru-RU" altLang="ru-RU" sz="2200" b="1" dirty="0">
                <a:solidFill>
                  <a:srgbClr val="2D2D8A"/>
                </a:solidFill>
              </a:rPr>
              <a:t>В полупроводниковом детекторе определённым образом создаётся </a:t>
            </a:r>
            <a:r>
              <a:rPr lang="ru-RU" altLang="ru-RU" sz="2200" b="1" dirty="0">
                <a:solidFill>
                  <a:srgbClr val="FF0000"/>
                </a:solidFill>
              </a:rPr>
              <a:t>чувствительная область</a:t>
            </a:r>
            <a:r>
              <a:rPr lang="ru-RU" altLang="ru-RU" sz="2200" b="1" dirty="0">
                <a:solidFill>
                  <a:srgbClr val="2D2D8A"/>
                </a:solidFill>
              </a:rPr>
              <a:t>, в которой нет свободных носителей заряда. </a:t>
            </a:r>
            <a:endParaRPr lang="en-US" altLang="ru-RU" sz="2200" b="1" dirty="0">
              <a:solidFill>
                <a:srgbClr val="2D2D8A"/>
              </a:solidFill>
            </a:endParaRPr>
          </a:p>
          <a:p>
            <a:pPr marL="285750" indent="-285750" eaLnBrk="1" hangingPunct="1">
              <a:spcBef>
                <a:spcPct val="0"/>
              </a:spcBef>
            </a:pPr>
            <a:r>
              <a:rPr lang="ru-RU" altLang="ru-RU" sz="2200" b="1" dirty="0">
                <a:solidFill>
                  <a:srgbClr val="2D2D8A"/>
                </a:solidFill>
              </a:rPr>
              <a:t>Заряжённая частица вызывает ионизацию, соответственно в зоне проводимости появляются электроны, а в валентной зоне - дырки. </a:t>
            </a:r>
            <a:endParaRPr lang="en-US" altLang="ru-RU" sz="2200" b="1" dirty="0">
              <a:solidFill>
                <a:srgbClr val="2D2D8A"/>
              </a:solidFill>
            </a:endParaRPr>
          </a:p>
          <a:p>
            <a:pPr marL="285750" indent="-285750" eaLnBrk="1" hangingPunct="1">
              <a:spcBef>
                <a:spcPct val="0"/>
              </a:spcBef>
            </a:pPr>
            <a:r>
              <a:rPr lang="ru-RU" altLang="ru-RU" sz="2200" b="1" dirty="0">
                <a:solidFill>
                  <a:srgbClr val="2D2D8A"/>
                </a:solidFill>
              </a:rPr>
              <a:t>Под действием напряжения, приложенного к </a:t>
            </a:r>
            <a:r>
              <a:rPr lang="ru-RU" altLang="ru-RU" sz="2200" b="1" dirty="0" err="1">
                <a:solidFill>
                  <a:srgbClr val="2D2D8A"/>
                </a:solidFill>
              </a:rPr>
              <a:t>напылённым</a:t>
            </a:r>
            <a:r>
              <a:rPr lang="ru-RU" altLang="ru-RU" sz="2200" b="1" dirty="0">
                <a:solidFill>
                  <a:srgbClr val="2D2D8A"/>
                </a:solidFill>
              </a:rPr>
              <a:t> на поверхность чувствительной зоны электродам, возникает движение электронов и дырок, формируется импульс тока. </a:t>
            </a:r>
            <a:endParaRPr lang="en-US" altLang="ru-RU" sz="2200" b="1" dirty="0">
              <a:solidFill>
                <a:srgbClr val="2D2D8A"/>
              </a:solidFill>
            </a:endParaRPr>
          </a:p>
          <a:p>
            <a:pPr marL="285750" indent="-285750" eaLnBrk="1" hangingPunct="1">
              <a:spcBef>
                <a:spcPct val="0"/>
              </a:spcBef>
            </a:pPr>
            <a:r>
              <a:rPr lang="ru-RU" altLang="ru-RU" sz="2200" b="1" dirty="0">
                <a:solidFill>
                  <a:srgbClr val="2D2D8A"/>
                </a:solidFill>
              </a:rPr>
              <a:t>К полупроводниковому кристаллу прикладывается напряжение до нескольких </a:t>
            </a:r>
            <a:r>
              <a:rPr lang="ru-RU" altLang="ru-RU" sz="2200" b="1" dirty="0" err="1">
                <a:solidFill>
                  <a:srgbClr val="2D2D8A"/>
                </a:solidFill>
              </a:rPr>
              <a:t>кВ</a:t>
            </a:r>
            <a:r>
              <a:rPr lang="ru-RU" altLang="ru-RU" sz="2200" b="1" dirty="0">
                <a:solidFill>
                  <a:srgbClr val="2D2D8A"/>
                </a:solidFill>
              </a:rPr>
              <a:t>, что обеспечивает </a:t>
            </a:r>
            <a:r>
              <a:rPr lang="ru-RU" altLang="ru-RU" sz="2200" b="1" dirty="0">
                <a:solidFill>
                  <a:srgbClr val="FF0000"/>
                </a:solidFill>
              </a:rPr>
              <a:t>сбор всех зарядов</a:t>
            </a:r>
            <a:r>
              <a:rPr lang="ru-RU" altLang="ru-RU" sz="2200" b="1" dirty="0">
                <a:solidFill>
                  <a:srgbClr val="2D2D8A"/>
                </a:solidFill>
              </a:rPr>
              <a:t>, образованных частицей в объёме детектора. </a:t>
            </a:r>
          </a:p>
        </p:txBody>
      </p:sp>
      <p:sp>
        <p:nvSpPr>
          <p:cNvPr id="2" name="Slide Number Placeholder 1">
            <a:extLst>
              <a:ext uri="{FF2B5EF4-FFF2-40B4-BE49-F238E27FC236}">
                <a16:creationId xmlns:a16="http://schemas.microsoft.com/office/drawing/2014/main" id="{90226416-F990-AA57-FC16-22307DEEDA71}"/>
              </a:ext>
            </a:extLst>
          </p:cNvPr>
          <p:cNvSpPr>
            <a:spLocks noGrp="1"/>
          </p:cNvSpPr>
          <p:nvPr>
            <p:ph type="sldNum" sz="quarter" idx="12"/>
          </p:nvPr>
        </p:nvSpPr>
        <p:spPr/>
        <p:txBody>
          <a:bodyPr/>
          <a:lstStyle/>
          <a:p>
            <a:pPr>
              <a:defRPr/>
            </a:pPr>
            <a:fld id="{C4F1A76E-830F-4EA0-AD71-EE3C3D7EE5D9}" type="slidenum">
              <a:rPr lang="en-US" altLang="ru-RU" smtClean="0"/>
              <a:pPr>
                <a:defRPr/>
              </a:pPr>
              <a:t>3</a:t>
            </a:fld>
            <a:endParaRPr lang="en-US" altLang="ru-RU"/>
          </a:p>
        </p:txBody>
      </p:sp>
    </p:spTree>
    <p:extLst>
      <p:ext uri="{BB962C8B-B14F-4D97-AF65-F5344CB8AC3E}">
        <p14:creationId xmlns:p14="http://schemas.microsoft.com/office/powerpoint/2010/main" val="2261694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685800" y="152400"/>
            <a:ext cx="7772400" cy="609600"/>
          </a:xfrm>
        </p:spPr>
        <p:txBody>
          <a:bodyPr/>
          <a:lstStyle/>
          <a:p>
            <a:pPr eaLnBrk="1" hangingPunct="1"/>
            <a:r>
              <a:rPr lang="ru-RU" altLang="ru-RU" sz="3200" b="1" dirty="0">
                <a:solidFill>
                  <a:srgbClr val="FF0000"/>
                </a:solidFill>
              </a:rPr>
              <a:t>Сцинтилляторы</a:t>
            </a:r>
          </a:p>
        </p:txBody>
      </p:sp>
      <p:sp>
        <p:nvSpPr>
          <p:cNvPr id="6148" name="Rectangle 3"/>
          <p:cNvSpPr>
            <a:spLocks noGrp="1" noChangeArrowheads="1"/>
          </p:cNvSpPr>
          <p:nvPr>
            <p:ph type="body" idx="1"/>
          </p:nvPr>
        </p:nvSpPr>
        <p:spPr>
          <a:xfrm>
            <a:off x="228600" y="762000"/>
            <a:ext cx="8686800" cy="5791200"/>
          </a:xfrm>
        </p:spPr>
        <p:txBody>
          <a:bodyPr/>
          <a:lstStyle/>
          <a:p>
            <a:pPr eaLnBrk="1" hangingPunct="1">
              <a:lnSpc>
                <a:spcPct val="80000"/>
              </a:lnSpc>
            </a:pPr>
            <a:r>
              <a:rPr lang="ru-RU" altLang="ru-RU" sz="2000" b="1" dirty="0">
                <a:solidFill>
                  <a:srgbClr val="2D2D8A"/>
                </a:solidFill>
                <a:latin typeface="Times New Roman" panose="02020603050405020304" pitchFamily="18" charset="0"/>
                <a:cs typeface="Times New Roman" panose="02020603050405020304" pitchFamily="18" charset="0"/>
              </a:rPr>
              <a:t>Сцинтиллятор может быть </a:t>
            </a:r>
            <a:r>
              <a:rPr lang="ru-RU" altLang="ru-RU" sz="2000" b="1" dirty="0">
                <a:solidFill>
                  <a:srgbClr val="FF0000"/>
                </a:solidFill>
                <a:latin typeface="Times New Roman" panose="02020603050405020304" pitchFamily="18" charset="0"/>
                <a:cs typeface="Times New Roman" panose="02020603050405020304" pitchFamily="18" charset="0"/>
              </a:rPr>
              <a:t>твёрдым, жидким или газообразным</a:t>
            </a:r>
            <a:r>
              <a:rPr lang="en-US" altLang="ru-RU" sz="2000" b="1" dirty="0">
                <a:solidFill>
                  <a:srgbClr val="2D2D8A"/>
                </a:solidFill>
                <a:latin typeface="Times New Roman" panose="02020603050405020304" pitchFamily="18" charset="0"/>
                <a:cs typeface="Times New Roman" panose="02020603050405020304" pitchFamily="18" charset="0"/>
              </a:rPr>
              <a:t>; </a:t>
            </a:r>
            <a:r>
              <a:rPr lang="ru-RU" altLang="ru-RU" sz="2000" b="1" dirty="0">
                <a:solidFill>
                  <a:srgbClr val="2D2D8A"/>
                </a:solidFill>
                <a:latin typeface="Times New Roman" panose="02020603050405020304" pitchFamily="18" charset="0"/>
                <a:cs typeface="Times New Roman" panose="02020603050405020304" pitchFamily="18" charset="0"/>
              </a:rPr>
              <a:t>органическим (кристаллы, пластики или жидкости) или неорганическим (кристаллы или стекла). </a:t>
            </a:r>
          </a:p>
          <a:p>
            <a:pPr eaLnBrk="1" hangingPunct="1">
              <a:lnSpc>
                <a:spcPct val="80000"/>
              </a:lnSpc>
            </a:pPr>
            <a:r>
              <a:rPr lang="ru-RU" altLang="ru-RU" sz="2000" b="1" dirty="0">
                <a:solidFill>
                  <a:srgbClr val="2D2D8A"/>
                </a:solidFill>
                <a:latin typeface="Times New Roman" panose="02020603050405020304" pitchFamily="18" charset="0"/>
                <a:cs typeface="Times New Roman" panose="02020603050405020304" pitchFamily="18" charset="0"/>
              </a:rPr>
              <a:t>В качестве органических сцинтилляторов часто используются антрацен (C</a:t>
            </a:r>
            <a:r>
              <a:rPr lang="ru-RU" altLang="ru-RU" sz="2000" b="1" baseline="-25000" dirty="0">
                <a:solidFill>
                  <a:srgbClr val="2D2D8A"/>
                </a:solidFill>
                <a:latin typeface="Times New Roman" panose="02020603050405020304" pitchFamily="18" charset="0"/>
                <a:cs typeface="Times New Roman" panose="02020603050405020304" pitchFamily="18" charset="0"/>
              </a:rPr>
              <a:t>14</a:t>
            </a:r>
            <a:r>
              <a:rPr lang="ru-RU" altLang="ru-RU" sz="2000" b="1" dirty="0">
                <a:solidFill>
                  <a:srgbClr val="2D2D8A"/>
                </a:solidFill>
                <a:latin typeface="Times New Roman" panose="02020603050405020304" pitchFamily="18" charset="0"/>
                <a:cs typeface="Times New Roman" panose="02020603050405020304" pitchFamily="18" charset="0"/>
              </a:rPr>
              <a:t>H</a:t>
            </a:r>
            <a:r>
              <a:rPr lang="ru-RU" altLang="ru-RU" sz="2000" b="1" baseline="-25000" dirty="0">
                <a:solidFill>
                  <a:srgbClr val="2D2D8A"/>
                </a:solidFill>
                <a:latin typeface="Times New Roman" panose="02020603050405020304" pitchFamily="18" charset="0"/>
                <a:cs typeface="Times New Roman" panose="02020603050405020304" pitchFamily="18" charset="0"/>
              </a:rPr>
              <a:t>10</a:t>
            </a:r>
            <a:r>
              <a:rPr lang="ru-RU" altLang="ru-RU" sz="2000" b="1" dirty="0">
                <a:solidFill>
                  <a:srgbClr val="2D2D8A"/>
                </a:solidFill>
                <a:latin typeface="Times New Roman" panose="02020603050405020304" pitchFamily="18" charset="0"/>
                <a:cs typeface="Times New Roman" panose="02020603050405020304" pitchFamily="18" charset="0"/>
              </a:rPr>
              <a:t>), стильбен (C</a:t>
            </a:r>
            <a:r>
              <a:rPr lang="ru-RU" altLang="ru-RU" sz="2000" b="1" baseline="-25000" dirty="0">
                <a:solidFill>
                  <a:srgbClr val="2D2D8A"/>
                </a:solidFill>
                <a:latin typeface="Times New Roman" panose="02020603050405020304" pitchFamily="18" charset="0"/>
                <a:cs typeface="Times New Roman" panose="02020603050405020304" pitchFamily="18" charset="0"/>
              </a:rPr>
              <a:t>14</a:t>
            </a:r>
            <a:r>
              <a:rPr lang="ru-RU" altLang="ru-RU" sz="2000" b="1" dirty="0">
                <a:solidFill>
                  <a:srgbClr val="2D2D8A"/>
                </a:solidFill>
                <a:latin typeface="Times New Roman" panose="02020603050405020304" pitchFamily="18" charset="0"/>
                <a:cs typeface="Times New Roman" panose="02020603050405020304" pitchFamily="18" charset="0"/>
              </a:rPr>
              <a:t>H</a:t>
            </a:r>
            <a:r>
              <a:rPr lang="ru-RU" altLang="ru-RU" sz="2000" b="1" baseline="-25000" dirty="0">
                <a:solidFill>
                  <a:srgbClr val="2D2D8A"/>
                </a:solidFill>
                <a:latin typeface="Times New Roman" panose="02020603050405020304" pitchFamily="18" charset="0"/>
                <a:cs typeface="Times New Roman" panose="02020603050405020304" pitchFamily="18" charset="0"/>
              </a:rPr>
              <a:t>12</a:t>
            </a:r>
            <a:r>
              <a:rPr lang="ru-RU" altLang="ru-RU" sz="2000" b="1" dirty="0">
                <a:solidFill>
                  <a:srgbClr val="2D2D8A"/>
                </a:solidFill>
                <a:latin typeface="Times New Roman" panose="02020603050405020304" pitchFamily="18" charset="0"/>
                <a:cs typeface="Times New Roman" panose="02020603050405020304" pitchFamily="18" charset="0"/>
              </a:rPr>
              <a:t>), нафталин (C</a:t>
            </a:r>
            <a:r>
              <a:rPr lang="ru-RU" altLang="ru-RU" sz="2000" b="1" baseline="-25000" dirty="0">
                <a:solidFill>
                  <a:srgbClr val="2D2D8A"/>
                </a:solidFill>
                <a:latin typeface="Times New Roman" panose="02020603050405020304" pitchFamily="18" charset="0"/>
                <a:cs typeface="Times New Roman" panose="02020603050405020304" pitchFamily="18" charset="0"/>
              </a:rPr>
              <a:t>10</a:t>
            </a:r>
            <a:r>
              <a:rPr lang="ru-RU" altLang="ru-RU" sz="2000" b="1" dirty="0">
                <a:solidFill>
                  <a:srgbClr val="2D2D8A"/>
                </a:solidFill>
                <a:latin typeface="Times New Roman" panose="02020603050405020304" pitchFamily="18" charset="0"/>
                <a:cs typeface="Times New Roman" panose="02020603050405020304" pitchFamily="18" charset="0"/>
              </a:rPr>
              <a:t>H</a:t>
            </a:r>
            <a:r>
              <a:rPr lang="ru-RU" altLang="ru-RU" sz="2000" b="1" baseline="-25000" dirty="0">
                <a:solidFill>
                  <a:srgbClr val="2D2D8A"/>
                </a:solidFill>
                <a:latin typeface="Times New Roman" panose="02020603050405020304" pitchFamily="18" charset="0"/>
                <a:cs typeface="Times New Roman" panose="02020603050405020304" pitchFamily="18" charset="0"/>
              </a:rPr>
              <a:t>8</a:t>
            </a:r>
            <a:r>
              <a:rPr lang="ru-RU" altLang="ru-RU" sz="2000" b="1" dirty="0">
                <a:solidFill>
                  <a:srgbClr val="2D2D8A"/>
                </a:solidFill>
                <a:latin typeface="Times New Roman" panose="02020603050405020304" pitchFamily="18" charset="0"/>
                <a:cs typeface="Times New Roman" panose="02020603050405020304" pitchFamily="18" charset="0"/>
              </a:rPr>
              <a:t>). </a:t>
            </a:r>
          </a:p>
          <a:p>
            <a:pPr eaLnBrk="1" hangingPunct="1">
              <a:lnSpc>
                <a:spcPct val="80000"/>
              </a:lnSpc>
            </a:pPr>
            <a:r>
              <a:rPr lang="ru-RU" altLang="ru-RU" sz="2000" b="1" dirty="0">
                <a:solidFill>
                  <a:srgbClr val="2D2D8A"/>
                </a:solidFill>
                <a:latin typeface="Times New Roman" panose="02020603050405020304" pitchFamily="18" charset="0"/>
                <a:cs typeface="Times New Roman" panose="02020603050405020304" pitchFamily="18" charset="0"/>
              </a:rPr>
              <a:t>Жидкие сцинтилляторы обычно известны под фирменными именами (NE213). </a:t>
            </a:r>
          </a:p>
          <a:p>
            <a:pPr eaLnBrk="1" hangingPunct="1">
              <a:lnSpc>
                <a:spcPct val="80000"/>
              </a:lnSpc>
            </a:pPr>
            <a:r>
              <a:rPr lang="ru-RU" altLang="ru-RU" sz="2000" b="1" dirty="0">
                <a:solidFill>
                  <a:srgbClr val="2D2D8A"/>
                </a:solidFill>
                <a:latin typeface="Times New Roman" panose="02020603050405020304" pitchFamily="18" charset="0"/>
                <a:cs typeface="Times New Roman" panose="02020603050405020304" pitchFamily="18" charset="0"/>
              </a:rPr>
              <a:t>Пластиковые и жидкие сцинтилляторы представляют из себя растворы органических </a:t>
            </a:r>
            <a:r>
              <a:rPr lang="ru-RU" altLang="ru-RU" sz="2000" b="1" dirty="0">
                <a:solidFill>
                  <a:srgbClr val="FF0000"/>
                </a:solidFill>
                <a:latin typeface="Times New Roman" panose="02020603050405020304" pitchFamily="18" charset="0"/>
                <a:cs typeface="Times New Roman" panose="02020603050405020304" pitchFamily="18" charset="0"/>
              </a:rPr>
              <a:t>флуоресцирующих веществ в прозрачном растворителе</a:t>
            </a:r>
            <a:r>
              <a:rPr lang="ru-RU" altLang="ru-RU" sz="2000" b="1" dirty="0">
                <a:solidFill>
                  <a:srgbClr val="2D2D8A"/>
                </a:solidFill>
                <a:latin typeface="Times New Roman" panose="02020603050405020304" pitchFamily="18" charset="0"/>
                <a:cs typeface="Times New Roman" panose="02020603050405020304" pitchFamily="18" charset="0"/>
              </a:rPr>
              <a:t>. Например, твердый раствор антрацена в полистироле или жидкий раствор р-</a:t>
            </a:r>
            <a:r>
              <a:rPr lang="ru-RU" altLang="ru-RU" sz="2000" b="1" dirty="0" err="1">
                <a:solidFill>
                  <a:srgbClr val="2D2D8A"/>
                </a:solidFill>
                <a:latin typeface="Times New Roman" panose="02020603050405020304" pitchFamily="18" charset="0"/>
                <a:cs typeface="Times New Roman" panose="02020603050405020304" pitchFamily="18" charset="0"/>
              </a:rPr>
              <a:t>терфенила</a:t>
            </a:r>
            <a:r>
              <a:rPr lang="ru-RU" altLang="ru-RU" sz="2000" b="1" dirty="0">
                <a:solidFill>
                  <a:srgbClr val="2D2D8A"/>
                </a:solidFill>
                <a:latin typeface="Times New Roman" panose="02020603050405020304" pitchFamily="18" charset="0"/>
                <a:cs typeface="Times New Roman" panose="02020603050405020304" pitchFamily="18" charset="0"/>
              </a:rPr>
              <a:t> в ксилоле. </a:t>
            </a:r>
            <a:r>
              <a:rPr lang="ru-RU" altLang="ru-RU" sz="2000" b="1" dirty="0">
                <a:solidFill>
                  <a:srgbClr val="FF0000"/>
                </a:solidFill>
                <a:latin typeface="Times New Roman" panose="02020603050405020304" pitchFamily="18" charset="0"/>
                <a:cs typeface="Times New Roman" panose="02020603050405020304" pitchFamily="18" charset="0"/>
              </a:rPr>
              <a:t>Концентрация флуоресцирующего вещества обычно мала</a:t>
            </a:r>
            <a:r>
              <a:rPr lang="ru-RU" altLang="ru-RU" sz="2000" b="1" dirty="0">
                <a:solidFill>
                  <a:srgbClr val="2D2D8A"/>
                </a:solidFill>
                <a:latin typeface="Times New Roman" panose="02020603050405020304" pitchFamily="18" charset="0"/>
                <a:cs typeface="Times New Roman" panose="02020603050405020304" pitchFamily="18" charset="0"/>
              </a:rPr>
              <a:t> и регистрируемая частица возбуждает в основном молекулы растворителя. В дальнейшем энергия возбуждения передается молекулам флуоресцирующего вещества.  </a:t>
            </a:r>
          </a:p>
          <a:p>
            <a:pPr eaLnBrk="1" hangingPunct="1">
              <a:lnSpc>
                <a:spcPct val="80000"/>
              </a:lnSpc>
            </a:pPr>
            <a:r>
              <a:rPr lang="ru-RU" altLang="ru-RU" sz="2000" b="1" dirty="0">
                <a:solidFill>
                  <a:srgbClr val="2D2D8A"/>
                </a:solidFill>
                <a:latin typeface="Times New Roman" panose="02020603050405020304" pitchFamily="18" charset="0"/>
                <a:cs typeface="Times New Roman" panose="02020603050405020304" pitchFamily="18" charset="0"/>
              </a:rPr>
              <a:t>В качестве неорганических кристаллических сцинтилляторов используются </a:t>
            </a:r>
            <a:r>
              <a:rPr lang="ru-RU" altLang="ru-RU" sz="2000" b="1" dirty="0" err="1">
                <a:solidFill>
                  <a:srgbClr val="2D2D8A"/>
                </a:solidFill>
                <a:latin typeface="Times New Roman" panose="02020603050405020304" pitchFamily="18" charset="0"/>
                <a:cs typeface="Times New Roman" panose="02020603050405020304" pitchFamily="18" charset="0"/>
              </a:rPr>
              <a:t>ZnS</a:t>
            </a:r>
            <a:r>
              <a:rPr lang="ru-RU" altLang="ru-RU" sz="2000" b="1" dirty="0">
                <a:solidFill>
                  <a:srgbClr val="2D2D8A"/>
                </a:solidFill>
                <a:latin typeface="Times New Roman" panose="02020603050405020304" pitchFamily="18" charset="0"/>
                <a:cs typeface="Times New Roman" panose="02020603050405020304" pitchFamily="18" charset="0"/>
              </a:rPr>
              <a:t>, </a:t>
            </a:r>
            <a:r>
              <a:rPr lang="ru-RU" altLang="ru-RU" sz="2000" b="1" dirty="0" err="1">
                <a:solidFill>
                  <a:srgbClr val="2D2D8A"/>
                </a:solidFill>
                <a:latin typeface="Times New Roman" panose="02020603050405020304" pitchFamily="18" charset="0"/>
                <a:cs typeface="Times New Roman" panose="02020603050405020304" pitchFamily="18" charset="0"/>
              </a:rPr>
              <a:t>NaI</a:t>
            </a:r>
            <a:r>
              <a:rPr lang="ru-RU" altLang="ru-RU" sz="2000" b="1" dirty="0">
                <a:solidFill>
                  <a:srgbClr val="2D2D8A"/>
                </a:solidFill>
                <a:latin typeface="Times New Roman" panose="02020603050405020304" pitchFamily="18" charset="0"/>
                <a:cs typeface="Times New Roman" panose="02020603050405020304" pitchFamily="18" charset="0"/>
              </a:rPr>
              <a:t>(</a:t>
            </a:r>
            <a:r>
              <a:rPr lang="ru-RU" altLang="ru-RU" sz="2000" b="1" dirty="0" err="1">
                <a:solidFill>
                  <a:srgbClr val="2D2D8A"/>
                </a:solidFill>
                <a:latin typeface="Times New Roman" panose="02020603050405020304" pitchFamily="18" charset="0"/>
                <a:cs typeface="Times New Roman" panose="02020603050405020304" pitchFamily="18" charset="0"/>
              </a:rPr>
              <a:t>Tl</a:t>
            </a:r>
            <a:r>
              <a:rPr lang="ru-RU" altLang="ru-RU" sz="2000" b="1" dirty="0">
                <a:solidFill>
                  <a:srgbClr val="2D2D8A"/>
                </a:solidFill>
                <a:latin typeface="Times New Roman" panose="02020603050405020304" pitchFamily="18" charset="0"/>
                <a:cs typeface="Times New Roman" panose="02020603050405020304" pitchFamily="18" charset="0"/>
              </a:rPr>
              <a:t>), </a:t>
            </a:r>
            <a:r>
              <a:rPr lang="ru-RU" altLang="ru-RU" sz="2000" b="1" dirty="0" err="1">
                <a:solidFill>
                  <a:srgbClr val="2D2D8A"/>
                </a:solidFill>
                <a:latin typeface="Times New Roman" panose="02020603050405020304" pitchFamily="18" charset="0"/>
                <a:cs typeface="Times New Roman" panose="02020603050405020304" pitchFamily="18" charset="0"/>
              </a:rPr>
              <a:t>CsI</a:t>
            </a:r>
            <a:r>
              <a:rPr lang="ru-RU" altLang="ru-RU" sz="2000" b="1" dirty="0">
                <a:solidFill>
                  <a:srgbClr val="2D2D8A"/>
                </a:solidFill>
                <a:latin typeface="Times New Roman" panose="02020603050405020304" pitchFamily="18" charset="0"/>
                <a:cs typeface="Times New Roman" panose="02020603050405020304" pitchFamily="18" charset="0"/>
              </a:rPr>
              <a:t>, Bi</a:t>
            </a:r>
            <a:r>
              <a:rPr lang="ru-RU" altLang="ru-RU" sz="2000" b="1" baseline="-25000" dirty="0">
                <a:solidFill>
                  <a:srgbClr val="2D2D8A"/>
                </a:solidFill>
                <a:latin typeface="Times New Roman" panose="02020603050405020304" pitchFamily="18" charset="0"/>
                <a:cs typeface="Times New Roman" panose="02020603050405020304" pitchFamily="18" charset="0"/>
              </a:rPr>
              <a:t>4</a:t>
            </a:r>
            <a:r>
              <a:rPr lang="ru-RU" altLang="ru-RU" sz="2000" b="1" dirty="0">
                <a:solidFill>
                  <a:srgbClr val="2D2D8A"/>
                </a:solidFill>
                <a:latin typeface="Times New Roman" panose="02020603050405020304" pitchFamily="18" charset="0"/>
                <a:cs typeface="Times New Roman" panose="02020603050405020304" pitchFamily="18" charset="0"/>
              </a:rPr>
              <a:t>Ge</a:t>
            </a:r>
            <a:r>
              <a:rPr lang="ru-RU" altLang="ru-RU" sz="2000" b="1" baseline="-25000" dirty="0">
                <a:solidFill>
                  <a:srgbClr val="2D2D8A"/>
                </a:solidFill>
                <a:latin typeface="Times New Roman" panose="02020603050405020304" pitchFamily="18" charset="0"/>
                <a:cs typeface="Times New Roman" panose="02020603050405020304" pitchFamily="18" charset="0"/>
              </a:rPr>
              <a:t>3</a:t>
            </a:r>
            <a:r>
              <a:rPr lang="ru-RU" altLang="ru-RU" sz="2000" b="1" dirty="0">
                <a:solidFill>
                  <a:srgbClr val="2D2D8A"/>
                </a:solidFill>
                <a:latin typeface="Times New Roman" panose="02020603050405020304" pitchFamily="18" charset="0"/>
                <a:cs typeface="Times New Roman" panose="02020603050405020304" pitchFamily="18" charset="0"/>
              </a:rPr>
              <a:t>O</a:t>
            </a:r>
            <a:r>
              <a:rPr lang="ru-RU" altLang="ru-RU" sz="2000" b="1" baseline="-25000" dirty="0">
                <a:solidFill>
                  <a:srgbClr val="2D2D8A"/>
                </a:solidFill>
                <a:latin typeface="Times New Roman" panose="02020603050405020304" pitchFamily="18" charset="0"/>
                <a:cs typeface="Times New Roman" panose="02020603050405020304" pitchFamily="18" charset="0"/>
              </a:rPr>
              <a:t>12</a:t>
            </a:r>
            <a:r>
              <a:rPr lang="ru-RU" altLang="ru-RU" sz="2000" b="1" dirty="0">
                <a:solidFill>
                  <a:srgbClr val="2D2D8A"/>
                </a:solidFill>
                <a:latin typeface="Times New Roman" panose="02020603050405020304" pitchFamily="18" charset="0"/>
                <a:cs typeface="Times New Roman" panose="02020603050405020304" pitchFamily="18" charset="0"/>
              </a:rPr>
              <a:t> и др. </a:t>
            </a:r>
          </a:p>
          <a:p>
            <a:pPr eaLnBrk="1" hangingPunct="1">
              <a:lnSpc>
                <a:spcPct val="80000"/>
              </a:lnSpc>
            </a:pPr>
            <a:r>
              <a:rPr lang="ru-RU" altLang="ru-RU" sz="2000" b="1" dirty="0">
                <a:solidFill>
                  <a:srgbClr val="2D2D8A"/>
                </a:solidFill>
                <a:latin typeface="Times New Roman" panose="02020603050405020304" pitchFamily="18" charset="0"/>
                <a:cs typeface="Times New Roman" panose="02020603050405020304" pitchFamily="18" charset="0"/>
              </a:rPr>
              <a:t>В качестве газовых </a:t>
            </a:r>
            <a:r>
              <a:rPr lang="ru-RU" altLang="ru-RU" sz="2000" b="1" dirty="0" err="1">
                <a:solidFill>
                  <a:srgbClr val="2D2D8A"/>
                </a:solidFill>
                <a:latin typeface="Times New Roman" panose="02020603050405020304" pitchFamily="18" charset="0"/>
                <a:cs typeface="Times New Roman" panose="02020603050405020304" pitchFamily="18" charset="0"/>
              </a:rPr>
              <a:t>сцинтиллятов</a:t>
            </a:r>
            <a:r>
              <a:rPr lang="ru-RU" altLang="ru-RU" sz="2000" b="1" dirty="0">
                <a:solidFill>
                  <a:srgbClr val="2D2D8A"/>
                </a:solidFill>
                <a:latin typeface="Times New Roman" panose="02020603050405020304" pitchFamily="18" charset="0"/>
                <a:cs typeface="Times New Roman" panose="02020603050405020304" pitchFamily="18" charset="0"/>
              </a:rPr>
              <a:t> используют  инертные </a:t>
            </a:r>
            <a:r>
              <a:rPr lang="ru-RU" altLang="ru-RU" sz="2000" b="1" dirty="0" err="1">
                <a:solidFill>
                  <a:srgbClr val="2D2D8A"/>
                </a:solidFill>
                <a:latin typeface="Times New Roman" panose="02020603050405020304" pitchFamily="18" charset="0"/>
                <a:cs typeface="Times New Roman" panose="02020603050405020304" pitchFamily="18" charset="0"/>
              </a:rPr>
              <a:t>газы</a:t>
            </a:r>
            <a:r>
              <a:rPr lang="ru-RU" altLang="ru-RU" sz="2000" b="1" dirty="0">
                <a:solidFill>
                  <a:srgbClr val="2D2D8A"/>
                </a:solidFill>
                <a:latin typeface="Times New Roman" panose="02020603050405020304" pitchFamily="18" charset="0"/>
                <a:cs typeface="Times New Roman" panose="02020603050405020304" pitchFamily="18" charset="0"/>
              </a:rPr>
              <a:t> (</a:t>
            </a:r>
            <a:r>
              <a:rPr lang="ru-RU" altLang="ru-RU" sz="2000" b="1" dirty="0" err="1">
                <a:solidFill>
                  <a:srgbClr val="2D2D8A"/>
                </a:solidFill>
                <a:latin typeface="Times New Roman" panose="02020603050405020304" pitchFamily="18" charset="0"/>
                <a:cs typeface="Times New Roman" panose="02020603050405020304" pitchFamily="18" charset="0"/>
              </a:rPr>
              <a:t>Xe</a:t>
            </a:r>
            <a:r>
              <a:rPr lang="ru-RU" altLang="ru-RU" sz="2000" b="1" dirty="0">
                <a:solidFill>
                  <a:srgbClr val="2D2D8A"/>
                </a:solidFill>
                <a:latin typeface="Times New Roman" panose="02020603050405020304" pitchFamily="18" charset="0"/>
                <a:cs typeface="Times New Roman" panose="02020603050405020304" pitchFamily="18" charset="0"/>
              </a:rPr>
              <a:t>, </a:t>
            </a:r>
            <a:r>
              <a:rPr lang="ru-RU" altLang="ru-RU" sz="2000" b="1" dirty="0" err="1">
                <a:solidFill>
                  <a:srgbClr val="2D2D8A"/>
                </a:solidFill>
                <a:latin typeface="Times New Roman" panose="02020603050405020304" pitchFamily="18" charset="0"/>
                <a:cs typeface="Times New Roman" panose="02020603050405020304" pitchFamily="18" charset="0"/>
              </a:rPr>
              <a:t>Kr</a:t>
            </a:r>
            <a:r>
              <a:rPr lang="ru-RU" altLang="ru-RU" sz="2000" b="1" dirty="0">
                <a:solidFill>
                  <a:srgbClr val="2D2D8A"/>
                </a:solidFill>
                <a:latin typeface="Times New Roman" panose="02020603050405020304" pitchFamily="18" charset="0"/>
                <a:cs typeface="Times New Roman" panose="02020603050405020304" pitchFamily="18" charset="0"/>
              </a:rPr>
              <a:t>, </a:t>
            </a:r>
            <a:r>
              <a:rPr lang="ru-RU" altLang="ru-RU" sz="2000" b="1" dirty="0" err="1">
                <a:solidFill>
                  <a:srgbClr val="2D2D8A"/>
                </a:solidFill>
                <a:latin typeface="Times New Roman" panose="02020603050405020304" pitchFamily="18" charset="0"/>
                <a:cs typeface="Times New Roman" panose="02020603050405020304" pitchFamily="18" charset="0"/>
              </a:rPr>
              <a:t>Ar</a:t>
            </a:r>
            <a:r>
              <a:rPr lang="ru-RU" altLang="ru-RU" sz="2000" b="1" dirty="0">
                <a:solidFill>
                  <a:srgbClr val="2D2D8A"/>
                </a:solidFill>
                <a:latin typeface="Times New Roman" panose="02020603050405020304" pitchFamily="18" charset="0"/>
                <a:cs typeface="Times New Roman" panose="02020603050405020304" pitchFamily="18" charset="0"/>
              </a:rPr>
              <a:t>, </a:t>
            </a:r>
            <a:r>
              <a:rPr lang="ru-RU" altLang="ru-RU" sz="2000" b="1" dirty="0" err="1">
                <a:solidFill>
                  <a:srgbClr val="2D2D8A"/>
                </a:solidFill>
                <a:latin typeface="Times New Roman" panose="02020603050405020304" pitchFamily="18" charset="0"/>
                <a:cs typeface="Times New Roman" panose="02020603050405020304" pitchFamily="18" charset="0"/>
              </a:rPr>
              <a:t>He</a:t>
            </a:r>
            <a:r>
              <a:rPr lang="ru-RU" altLang="ru-RU" sz="2000" b="1" dirty="0">
                <a:solidFill>
                  <a:srgbClr val="2D2D8A"/>
                </a:solidFill>
                <a:latin typeface="Times New Roman" panose="02020603050405020304" pitchFamily="18" charset="0"/>
                <a:cs typeface="Times New Roman" panose="02020603050405020304" pitchFamily="18" charset="0"/>
              </a:rPr>
              <a:t>) и </a:t>
            </a:r>
            <a:r>
              <a:rPr lang="ru-RU" altLang="ru-RU" sz="2000" b="1" dirty="0" err="1">
                <a:solidFill>
                  <a:srgbClr val="2D2D8A"/>
                </a:solidFill>
                <a:latin typeface="Times New Roman" panose="02020603050405020304" pitchFamily="18" charset="0"/>
                <a:cs typeface="Times New Roman" panose="02020603050405020304" pitchFamily="18" charset="0"/>
              </a:rPr>
              <a:t>N</a:t>
            </a:r>
            <a:r>
              <a:rPr lang="ru-RU" altLang="ru-RU" sz="2000" b="1" dirty="0">
                <a:solidFill>
                  <a:srgbClr val="2D2D8A"/>
                </a:solidFill>
                <a:latin typeface="Times New Roman" panose="02020603050405020304" pitchFamily="18" charset="0"/>
                <a:cs typeface="Times New Roman" panose="02020603050405020304" pitchFamily="18" charset="0"/>
              </a:rPr>
              <a:t>. </a:t>
            </a:r>
          </a:p>
          <a:p>
            <a:pPr eaLnBrk="1" hangingPunct="1">
              <a:lnSpc>
                <a:spcPct val="80000"/>
              </a:lnSpc>
            </a:pPr>
            <a:r>
              <a:rPr lang="ru-RU" altLang="ru-RU" sz="2000" b="1" dirty="0">
                <a:solidFill>
                  <a:srgbClr val="2D2D8A"/>
                </a:solidFill>
                <a:latin typeface="Times New Roman" panose="02020603050405020304" pitchFamily="18" charset="0"/>
                <a:cs typeface="Times New Roman" panose="02020603050405020304" pitchFamily="18" charset="0"/>
              </a:rPr>
              <a:t>Могут использоваться </a:t>
            </a:r>
            <a:r>
              <a:rPr lang="ru-RU" altLang="ru-RU" sz="2000" b="1" dirty="0" err="1">
                <a:solidFill>
                  <a:srgbClr val="FF0000"/>
                </a:solidFill>
                <a:latin typeface="Times New Roman" panose="02020603050405020304" pitchFamily="18" charset="0"/>
                <a:cs typeface="Times New Roman" panose="02020603050405020304" pitchFamily="18" charset="0"/>
              </a:rPr>
              <a:t>сместители</a:t>
            </a:r>
            <a:r>
              <a:rPr lang="ru-RU" altLang="ru-RU" sz="2000" b="1" dirty="0">
                <a:solidFill>
                  <a:srgbClr val="FF0000"/>
                </a:solidFill>
                <a:latin typeface="Times New Roman" panose="02020603050405020304" pitchFamily="18" charset="0"/>
                <a:cs typeface="Times New Roman" panose="02020603050405020304" pitchFamily="18" charset="0"/>
              </a:rPr>
              <a:t> спектра</a:t>
            </a:r>
            <a:r>
              <a:rPr lang="ru-RU" altLang="ru-RU" sz="2000" b="1" dirty="0">
                <a:solidFill>
                  <a:srgbClr val="2D2D8A"/>
                </a:solidFill>
                <a:latin typeface="Times New Roman" panose="02020603050405020304" pitchFamily="18" charset="0"/>
                <a:cs typeface="Times New Roman" panose="02020603050405020304" pitchFamily="18" charset="0"/>
              </a:rPr>
              <a:t> (</a:t>
            </a:r>
            <a:r>
              <a:rPr lang="ru-RU" sz="2000" b="1" i="0" u="none" strike="noStrike" dirty="0">
                <a:solidFill>
                  <a:srgbClr val="2D2D8A"/>
                </a:solidFill>
                <a:effectLst/>
                <a:latin typeface="Times New Roman" panose="02020603050405020304" pitchFamily="18" charset="0"/>
                <a:cs typeface="Times New Roman" panose="02020603050405020304" pitchFamily="18" charset="0"/>
              </a:rPr>
              <a:t>вещества, которые поглощают</a:t>
            </a:r>
            <a:r>
              <a:rPr lang="en-US" sz="2000" b="1" i="0" u="none" strike="noStrike" dirty="0">
                <a:solidFill>
                  <a:srgbClr val="2D2D8A"/>
                </a:solidFill>
                <a:effectLst/>
                <a:latin typeface="Times New Roman" panose="02020603050405020304" pitchFamily="18" charset="0"/>
                <a:cs typeface="Times New Roman" panose="02020603050405020304" pitchFamily="18" charset="0"/>
              </a:rPr>
              <a:t> </a:t>
            </a:r>
            <a:r>
              <a:rPr lang="ru-RU" sz="2000" b="1" i="0" u="none" strike="noStrike" dirty="0">
                <a:solidFill>
                  <a:srgbClr val="2D2D8A"/>
                </a:solidFill>
                <a:effectLst/>
                <a:latin typeface="Times New Roman" panose="02020603050405020304" pitchFamily="18" charset="0"/>
                <a:cs typeface="Times New Roman" panose="02020603050405020304" pitchFamily="18" charset="0"/>
              </a:rPr>
              <a:t>свет сцинтиллятора и испускают кванты с меньшей энергией)</a:t>
            </a:r>
            <a:r>
              <a:rPr lang="ru-RU" altLang="ru-RU" sz="2000" b="1" dirty="0">
                <a:solidFill>
                  <a:srgbClr val="2D2D8A"/>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2C65EFC4-93B0-2E8E-0252-B4646FE48861}"/>
              </a:ext>
            </a:extLst>
          </p:cNvPr>
          <p:cNvSpPr>
            <a:spLocks noGrp="1"/>
          </p:cNvSpPr>
          <p:nvPr>
            <p:ph type="sldNum" sz="quarter" idx="12"/>
          </p:nvPr>
        </p:nvSpPr>
        <p:spPr/>
        <p:txBody>
          <a:bodyPr/>
          <a:lstStyle/>
          <a:p>
            <a:pPr>
              <a:defRPr/>
            </a:pPr>
            <a:fld id="{C4F1A76E-830F-4EA0-AD71-EE3C3D7EE5D9}" type="slidenum">
              <a:rPr lang="en-US" altLang="ru-RU" smtClean="0"/>
              <a:pPr>
                <a:defRPr/>
              </a:pPr>
              <a:t>30</a:t>
            </a:fld>
            <a:endParaRPr lang="en-US" altLang="ru-RU"/>
          </a:p>
        </p:txBody>
      </p:sp>
    </p:spTree>
    <p:extLst>
      <p:ext uri="{BB962C8B-B14F-4D97-AF65-F5344CB8AC3E}">
        <p14:creationId xmlns:p14="http://schemas.microsoft.com/office/powerpoint/2010/main" val="337181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685800" y="152400"/>
            <a:ext cx="7772400" cy="609600"/>
          </a:xfrm>
        </p:spPr>
        <p:txBody>
          <a:bodyPr/>
          <a:lstStyle/>
          <a:p>
            <a:pPr eaLnBrk="1" hangingPunct="1"/>
            <a:r>
              <a:rPr lang="ru-RU" altLang="ru-RU" sz="3200" b="1" dirty="0">
                <a:solidFill>
                  <a:srgbClr val="FF0000"/>
                </a:solidFill>
              </a:rPr>
              <a:t>Сцинтилляторы</a:t>
            </a:r>
            <a:r>
              <a:rPr lang="en-US" altLang="ru-RU" sz="3200" b="1" dirty="0">
                <a:solidFill>
                  <a:srgbClr val="FF0000"/>
                </a:solidFill>
              </a:rPr>
              <a:t> </a:t>
            </a:r>
            <a:r>
              <a:rPr lang="ru-RU" altLang="ru-RU" sz="3200" b="1" dirty="0">
                <a:solidFill>
                  <a:srgbClr val="FF0000"/>
                </a:solidFill>
              </a:rPr>
              <a:t>и ФЭУ</a:t>
            </a:r>
          </a:p>
        </p:txBody>
      </p:sp>
      <p:pic>
        <p:nvPicPr>
          <p:cNvPr id="8196" name="Picture 4" descr="CLLB [Cs2LiLaBr6(Ce)] Scintillation Material ">
            <a:extLst>
              <a:ext uri="{FF2B5EF4-FFF2-40B4-BE49-F238E27FC236}">
                <a16:creationId xmlns:a16="http://schemas.microsoft.com/office/drawing/2014/main" id="{2FEF836D-BDBB-9923-BD4E-52A08C44D0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67" t="14546" r="19167" b="909"/>
          <a:stretch/>
        </p:blipFill>
        <p:spPr bwMode="auto">
          <a:xfrm>
            <a:off x="762000" y="886470"/>
            <a:ext cx="2362200" cy="21537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3FC448-5F2D-1854-C7BA-943637374258}"/>
              </a:ext>
            </a:extLst>
          </p:cNvPr>
          <p:cNvSpPr txBox="1"/>
          <p:nvPr/>
        </p:nvSpPr>
        <p:spPr>
          <a:xfrm>
            <a:off x="1" y="3164711"/>
            <a:ext cx="3733800" cy="584775"/>
          </a:xfrm>
          <a:prstGeom prst="rect">
            <a:avLst/>
          </a:prstGeom>
          <a:noFill/>
        </p:spPr>
        <p:txBody>
          <a:bodyPr wrap="square">
            <a:spAutoFit/>
          </a:bodyPr>
          <a:lstStyle/>
          <a:p>
            <a:pPr algn="ctr"/>
            <a:r>
              <a:rPr lang="en-GB" sz="1600" b="1" i="0" u="none" strike="noStrike" dirty="0">
                <a:solidFill>
                  <a:srgbClr val="2D2D8A"/>
                </a:solidFill>
                <a:effectLst/>
                <a:cs typeface="Times New Roman" panose="02020603050405020304" pitchFamily="18" charset="0"/>
              </a:rPr>
              <a:t>CLLB [Cs</a:t>
            </a:r>
            <a:r>
              <a:rPr lang="en-GB" sz="1600" b="1" i="0" u="none" strike="noStrike" baseline="-25000" dirty="0">
                <a:solidFill>
                  <a:srgbClr val="2D2D8A"/>
                </a:solidFill>
                <a:effectLst/>
                <a:cs typeface="Times New Roman" panose="02020603050405020304" pitchFamily="18" charset="0"/>
              </a:rPr>
              <a:t>2</a:t>
            </a:r>
            <a:r>
              <a:rPr lang="en-GB" sz="1600" b="1" i="0" u="none" strike="noStrike" dirty="0">
                <a:solidFill>
                  <a:srgbClr val="2D2D8A"/>
                </a:solidFill>
                <a:effectLst/>
                <a:cs typeface="Times New Roman" panose="02020603050405020304" pitchFamily="18" charset="0"/>
              </a:rPr>
              <a:t>LiLaBr</a:t>
            </a:r>
            <a:r>
              <a:rPr lang="en-GB" sz="1600" b="1" i="0" u="none" strike="noStrike" baseline="-25000" dirty="0">
                <a:solidFill>
                  <a:srgbClr val="2D2D8A"/>
                </a:solidFill>
                <a:effectLst/>
                <a:cs typeface="Times New Roman" panose="02020603050405020304" pitchFamily="18" charset="0"/>
              </a:rPr>
              <a:t>6</a:t>
            </a:r>
            <a:r>
              <a:rPr lang="en-GB" sz="1600" b="1" i="0" u="none" strike="noStrike" dirty="0">
                <a:solidFill>
                  <a:srgbClr val="2D2D8A"/>
                </a:solidFill>
                <a:effectLst/>
                <a:cs typeface="Times New Roman" panose="02020603050405020304" pitchFamily="18" charset="0"/>
              </a:rPr>
              <a:t>(Ce)] is a gamma-neutron scintillation detector.</a:t>
            </a:r>
            <a:endParaRPr lang="en-RU" sz="1600" b="1" dirty="0">
              <a:solidFill>
                <a:srgbClr val="2D2D8A"/>
              </a:solidFill>
              <a:cs typeface="Times New Roman" panose="02020603050405020304" pitchFamily="18" charset="0"/>
            </a:endParaRPr>
          </a:p>
        </p:txBody>
      </p:sp>
      <p:pic>
        <p:nvPicPr>
          <p:cNvPr id="8198" name="Picture 6" descr="CLLB Pulse shape discrimination to show separation between Gamma / Neutron pulses">
            <a:extLst>
              <a:ext uri="{FF2B5EF4-FFF2-40B4-BE49-F238E27FC236}">
                <a16:creationId xmlns:a16="http://schemas.microsoft.com/office/drawing/2014/main" id="{C4B62B69-4B18-29E8-4EC9-A728CA9DC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8" y="3749486"/>
            <a:ext cx="3158884" cy="310851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Photomultiplier tubes (PMTs) | Hamamatsu Photonics">
            <a:extLst>
              <a:ext uri="{FF2B5EF4-FFF2-40B4-BE49-F238E27FC236}">
                <a16:creationId xmlns:a16="http://schemas.microsoft.com/office/drawing/2014/main" id="{BEFB89C5-6D41-8FA2-ACD0-75A3D0647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420" y="762000"/>
            <a:ext cx="4698927" cy="28209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3B3A7B-46C7-FA0D-7995-8C392ABC4942}"/>
              </a:ext>
            </a:extLst>
          </p:cNvPr>
          <p:cNvSpPr txBox="1"/>
          <p:nvPr/>
        </p:nvSpPr>
        <p:spPr>
          <a:xfrm>
            <a:off x="3948118" y="3656051"/>
            <a:ext cx="4776229" cy="307777"/>
          </a:xfrm>
          <a:prstGeom prst="rect">
            <a:avLst/>
          </a:prstGeom>
          <a:noFill/>
        </p:spPr>
        <p:txBody>
          <a:bodyPr wrap="square">
            <a:spAutoFit/>
          </a:bodyPr>
          <a:lstStyle/>
          <a:p>
            <a:pPr algn="ctr"/>
            <a:r>
              <a:rPr lang="en-RU" sz="1400" b="1" dirty="0">
                <a:solidFill>
                  <a:srgbClr val="2D2D8A"/>
                </a:solidFill>
              </a:rPr>
              <a:t>Photomultiplier tubes (PMTs) | Hamamatsu Photonics</a:t>
            </a:r>
          </a:p>
        </p:txBody>
      </p:sp>
      <p:pic>
        <p:nvPicPr>
          <p:cNvPr id="8202" name="Picture 10" descr="photo of liquid scintillation hardware">
            <a:extLst>
              <a:ext uri="{FF2B5EF4-FFF2-40B4-BE49-F238E27FC236}">
                <a16:creationId xmlns:a16="http://schemas.microsoft.com/office/drawing/2014/main" id="{096F33CF-4F5E-F0A5-0700-3AA79A683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441" y="4028231"/>
            <a:ext cx="3158884" cy="22548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1341665-6D29-FEE7-B4E3-759C6DEAFE84}"/>
              </a:ext>
            </a:extLst>
          </p:cNvPr>
          <p:cNvSpPr txBox="1"/>
          <p:nvPr/>
        </p:nvSpPr>
        <p:spPr>
          <a:xfrm>
            <a:off x="4635264" y="6260812"/>
            <a:ext cx="3401936" cy="584775"/>
          </a:xfrm>
          <a:prstGeom prst="rect">
            <a:avLst/>
          </a:prstGeom>
          <a:noFill/>
        </p:spPr>
        <p:txBody>
          <a:bodyPr wrap="square">
            <a:spAutoFit/>
          </a:bodyPr>
          <a:lstStyle/>
          <a:p>
            <a:pPr algn="ctr"/>
            <a:r>
              <a:rPr lang="en-GB" sz="1600" b="1" i="0" u="none" strike="noStrike" dirty="0">
                <a:solidFill>
                  <a:srgbClr val="2D2D8A"/>
                </a:solidFill>
                <a:effectLst/>
                <a:cs typeface="Times New Roman" panose="02020603050405020304" pitchFamily="18" charset="0"/>
              </a:rPr>
              <a:t>Water, a water-based LS, and an LS excited by ultraviolet light.</a:t>
            </a:r>
            <a:endParaRPr lang="en-RU" sz="1600" b="1" dirty="0">
              <a:solidFill>
                <a:srgbClr val="2D2D8A"/>
              </a:solidFill>
              <a:cs typeface="Times New Roman" panose="02020603050405020304" pitchFamily="18" charset="0"/>
            </a:endParaRPr>
          </a:p>
        </p:txBody>
      </p:sp>
      <p:sp>
        <p:nvSpPr>
          <p:cNvPr id="2" name="Slide Number Placeholder 1">
            <a:extLst>
              <a:ext uri="{FF2B5EF4-FFF2-40B4-BE49-F238E27FC236}">
                <a16:creationId xmlns:a16="http://schemas.microsoft.com/office/drawing/2014/main" id="{C604C9BF-F5BE-C569-E9E4-F18A2999A6CE}"/>
              </a:ext>
            </a:extLst>
          </p:cNvPr>
          <p:cNvSpPr>
            <a:spLocks noGrp="1"/>
          </p:cNvSpPr>
          <p:nvPr>
            <p:ph type="sldNum" sz="quarter" idx="12"/>
          </p:nvPr>
        </p:nvSpPr>
        <p:spPr/>
        <p:txBody>
          <a:bodyPr/>
          <a:lstStyle/>
          <a:p>
            <a:pPr>
              <a:defRPr/>
            </a:pPr>
            <a:fld id="{C4F1A76E-830F-4EA0-AD71-EE3C3D7EE5D9}" type="slidenum">
              <a:rPr lang="en-US" altLang="ru-RU" smtClean="0"/>
              <a:pPr>
                <a:defRPr/>
              </a:pPr>
              <a:t>31</a:t>
            </a:fld>
            <a:endParaRPr lang="en-US" altLang="ru-RU"/>
          </a:p>
        </p:txBody>
      </p:sp>
    </p:spTree>
    <p:extLst>
      <p:ext uri="{BB962C8B-B14F-4D97-AF65-F5344CB8AC3E}">
        <p14:creationId xmlns:p14="http://schemas.microsoft.com/office/powerpoint/2010/main" val="1245037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76200" y="762000"/>
            <a:ext cx="5404485" cy="4572000"/>
          </a:xfrm>
        </p:spPr>
        <p:txBody>
          <a:bodyPr/>
          <a:lstStyle/>
          <a:p>
            <a:pPr eaLnBrk="1" hangingPunct="1">
              <a:lnSpc>
                <a:spcPct val="80000"/>
              </a:lnSpc>
              <a:buClr>
                <a:srgbClr val="CC0000"/>
              </a:buClr>
              <a:buFont typeface="Wingdings" panose="05000000000000000000" pitchFamily="2" charset="2"/>
              <a:buChar char="Ø"/>
            </a:pPr>
            <a:r>
              <a:rPr lang="ru-RU" altLang="ru-RU" sz="1600" b="1" dirty="0">
                <a:solidFill>
                  <a:srgbClr val="2D2D8A"/>
                </a:solidFill>
              </a:rPr>
              <a:t>Фотоны, возникшие в сцинтилляторе под действием заряженной частицы, по световоду (оптический контакт) достигают ФЭУ и через его стеклянную стенку попадают на фотокатод. </a:t>
            </a:r>
          </a:p>
          <a:p>
            <a:pPr eaLnBrk="1" hangingPunct="1">
              <a:lnSpc>
                <a:spcPct val="80000"/>
              </a:lnSpc>
              <a:buClr>
                <a:srgbClr val="CC0000"/>
              </a:buClr>
              <a:buFont typeface="Wingdings" panose="05000000000000000000" pitchFamily="2" charset="2"/>
              <a:buChar char="Ø"/>
            </a:pPr>
            <a:r>
              <a:rPr lang="ru-RU" altLang="ru-RU" sz="1600" b="1" dirty="0">
                <a:solidFill>
                  <a:srgbClr val="2D2D8A"/>
                </a:solidFill>
              </a:rPr>
              <a:t>ФЭУ представляет собой баллон, внутри которого в вакууме располагается фотокатод и система последовательных динодов, находящихся под положительным увеличивающемся от динода к диноду электрическим потенциалом. </a:t>
            </a:r>
          </a:p>
          <a:p>
            <a:pPr eaLnBrk="1" hangingPunct="1">
              <a:lnSpc>
                <a:spcPct val="80000"/>
              </a:lnSpc>
              <a:buClr>
                <a:srgbClr val="CC0000"/>
              </a:buClr>
              <a:buFont typeface="Wingdings" panose="05000000000000000000" pitchFamily="2" charset="2"/>
              <a:buChar char="Ø"/>
            </a:pPr>
            <a:r>
              <a:rPr lang="ru-RU" altLang="ru-RU" sz="1600" b="1" dirty="0">
                <a:solidFill>
                  <a:srgbClr val="2D2D8A"/>
                </a:solidFill>
              </a:rPr>
              <a:t>В результате фотоэффекта из фотокатода вылетают электроны, которые затем, ускоряясь в электрическом полем, направляются на систему динодов, где за счет вторичной (ударной) электронной эмиссии образуют нарастающую от динода к диноду электронную лавину, поступающую на анод. </a:t>
            </a:r>
          </a:p>
          <a:p>
            <a:pPr eaLnBrk="1" hangingPunct="1">
              <a:lnSpc>
                <a:spcPct val="80000"/>
              </a:lnSpc>
              <a:buClr>
                <a:srgbClr val="CC0000"/>
              </a:buClr>
              <a:buFont typeface="Wingdings" panose="05000000000000000000" pitchFamily="2" charset="2"/>
              <a:buChar char="Ø"/>
            </a:pPr>
            <a:r>
              <a:rPr lang="ru-RU" altLang="ru-RU" sz="1600" b="1" dirty="0">
                <a:solidFill>
                  <a:srgbClr val="2D2D8A"/>
                </a:solidFill>
              </a:rPr>
              <a:t>Обычно коэффициент усиления ФЭУ (число электронов, достигших анода при выбивании из фотокатода одного электрона) составляет 10</a:t>
            </a:r>
            <a:r>
              <a:rPr lang="ru-RU" altLang="ru-RU" sz="1600" b="1" baseline="30000" dirty="0">
                <a:solidFill>
                  <a:srgbClr val="2D2D8A"/>
                </a:solidFill>
              </a:rPr>
              <a:t>5</a:t>
            </a:r>
            <a:r>
              <a:rPr lang="ru-RU" altLang="ru-RU" sz="1600" b="1" dirty="0">
                <a:solidFill>
                  <a:srgbClr val="2D2D8A"/>
                </a:solidFill>
              </a:rPr>
              <a:t>-10</a:t>
            </a:r>
            <a:r>
              <a:rPr lang="ru-RU" altLang="ru-RU" sz="1600" b="1" baseline="30000" dirty="0">
                <a:solidFill>
                  <a:srgbClr val="2D2D8A"/>
                </a:solidFill>
              </a:rPr>
              <a:t>6</a:t>
            </a:r>
            <a:r>
              <a:rPr lang="ru-RU" altLang="ru-RU" sz="1600" b="1" dirty="0">
                <a:solidFill>
                  <a:srgbClr val="2D2D8A"/>
                </a:solidFill>
              </a:rPr>
              <a:t>, но может достигать и 10</a:t>
            </a:r>
            <a:r>
              <a:rPr lang="ru-RU" altLang="ru-RU" sz="1600" b="1" baseline="30000" dirty="0">
                <a:solidFill>
                  <a:srgbClr val="2D2D8A"/>
                </a:solidFill>
              </a:rPr>
              <a:t>9</a:t>
            </a:r>
            <a:r>
              <a:rPr lang="ru-RU" altLang="ru-RU" sz="1600" b="1" dirty="0">
                <a:solidFill>
                  <a:srgbClr val="2D2D8A"/>
                </a:solidFill>
              </a:rPr>
              <a:t>, что позволяет получить на выходе ФЭУ легко регистрируемый электрический импульс. </a:t>
            </a:r>
          </a:p>
        </p:txBody>
      </p:sp>
      <p:pic>
        <p:nvPicPr>
          <p:cNvPr id="7172" name="Picture 5" descr="d01_2"/>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5480685" y="1295400"/>
            <a:ext cx="36480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6"/>
          <p:cNvSpPr>
            <a:spLocks noChangeArrowheads="1"/>
          </p:cNvSpPr>
          <p:nvPr/>
        </p:nvSpPr>
        <p:spPr bwMode="auto">
          <a:xfrm>
            <a:off x="152400" y="5222875"/>
            <a:ext cx="89916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ru-RU" sz="1600" b="1" dirty="0" err="1">
                <a:solidFill>
                  <a:srgbClr val="FF0000"/>
                </a:solidFill>
              </a:rPr>
              <a:t>Энергетическое</a:t>
            </a:r>
            <a:r>
              <a:rPr lang="en-US" altLang="ru-RU" sz="1600" b="1" dirty="0">
                <a:solidFill>
                  <a:srgbClr val="FF0000"/>
                </a:solidFill>
              </a:rPr>
              <a:t> </a:t>
            </a:r>
            <a:r>
              <a:rPr lang="en-US" altLang="ru-RU" sz="1600" b="1" dirty="0" err="1">
                <a:solidFill>
                  <a:srgbClr val="FF0000"/>
                </a:solidFill>
              </a:rPr>
              <a:t>разрешение</a:t>
            </a:r>
            <a:r>
              <a:rPr lang="en-US" altLang="ru-RU" sz="1600" b="1" dirty="0">
                <a:solidFill>
                  <a:srgbClr val="FF0000"/>
                </a:solidFill>
              </a:rPr>
              <a:t> </a:t>
            </a:r>
            <a:r>
              <a:rPr lang="en-US" altLang="ru-RU" sz="1600" b="1" dirty="0" err="1"/>
              <a:t>сцинтилляционных</a:t>
            </a:r>
            <a:r>
              <a:rPr lang="en-US" altLang="ru-RU" sz="1600" b="1" dirty="0"/>
              <a:t> </a:t>
            </a:r>
            <a:r>
              <a:rPr lang="en-US" altLang="ru-RU" sz="1600" b="1" dirty="0" err="1"/>
              <a:t>детекторов</a:t>
            </a:r>
            <a:r>
              <a:rPr lang="en-US" altLang="ru-RU" sz="1600" b="1" dirty="0"/>
              <a:t> </a:t>
            </a:r>
            <a:r>
              <a:rPr lang="el-GR" altLang="ru-RU" sz="1600" b="1" dirty="0">
                <a:cs typeface="Arial" panose="020B0604020202020204" pitchFamily="34" charset="0"/>
              </a:rPr>
              <a:t>Δ</a:t>
            </a:r>
            <a:r>
              <a:rPr lang="en-US" altLang="ru-RU" sz="1600" b="1" dirty="0" err="1"/>
              <a:t>Е</a:t>
            </a:r>
            <a:r>
              <a:rPr lang="en-US" altLang="ru-RU" sz="1600" b="1" dirty="0"/>
              <a:t>/</a:t>
            </a:r>
            <a:r>
              <a:rPr lang="en-US" altLang="ru-RU" sz="1600" b="1" dirty="0" err="1"/>
              <a:t>Е</a:t>
            </a:r>
            <a:r>
              <a:rPr lang="en-US" altLang="ru-RU" sz="1600" b="1" dirty="0"/>
              <a:t> </a:t>
            </a:r>
            <a:r>
              <a:rPr lang="en-US" altLang="ru-RU" sz="1600" b="1" dirty="0" err="1"/>
              <a:t>обычно</a:t>
            </a:r>
            <a:r>
              <a:rPr lang="en-US" altLang="ru-RU" sz="1600" b="1" dirty="0"/>
              <a:t> </a:t>
            </a:r>
            <a:r>
              <a:rPr lang="en-US" altLang="ru-RU" sz="1600" b="1" dirty="0" err="1"/>
              <a:t>не</a:t>
            </a:r>
            <a:r>
              <a:rPr lang="en-US" altLang="ru-RU" sz="1600" b="1" dirty="0"/>
              <a:t> </a:t>
            </a:r>
            <a:r>
              <a:rPr lang="en-US" altLang="ru-RU" sz="1600" b="1" dirty="0" err="1"/>
              <a:t>лучше</a:t>
            </a:r>
            <a:r>
              <a:rPr lang="en-US" altLang="ru-RU" sz="1600" b="1" dirty="0"/>
              <a:t> </a:t>
            </a:r>
            <a:r>
              <a:rPr lang="en-US" altLang="ru-RU" sz="1600" b="1" dirty="0" err="1">
                <a:solidFill>
                  <a:srgbClr val="FF0000"/>
                </a:solidFill>
              </a:rPr>
              <a:t>нескольких</a:t>
            </a:r>
            <a:r>
              <a:rPr lang="en-US" altLang="ru-RU" sz="1600" b="1" dirty="0">
                <a:solidFill>
                  <a:srgbClr val="FF0000"/>
                </a:solidFill>
              </a:rPr>
              <a:t> </a:t>
            </a:r>
            <a:r>
              <a:rPr lang="en-US" altLang="ru-RU" sz="1600" b="1" dirty="0" err="1">
                <a:solidFill>
                  <a:srgbClr val="FF0000"/>
                </a:solidFill>
              </a:rPr>
              <a:t>процентов</a:t>
            </a:r>
            <a:r>
              <a:rPr lang="en-US" altLang="ru-RU" sz="1600" b="1" dirty="0"/>
              <a:t>. </a:t>
            </a:r>
            <a:endParaRPr lang="ru-RU" altLang="ru-RU" sz="1600" b="1" dirty="0"/>
          </a:p>
          <a:p>
            <a:pPr eaLnBrk="1" hangingPunct="1"/>
            <a:r>
              <a:rPr lang="en-US" altLang="ru-RU" sz="1600" b="1" dirty="0" err="1">
                <a:solidFill>
                  <a:srgbClr val="FF0000"/>
                </a:solidFill>
              </a:rPr>
              <a:t>Временнoе</a:t>
            </a:r>
            <a:r>
              <a:rPr lang="en-US" altLang="ru-RU" sz="1600" b="1" dirty="0">
                <a:solidFill>
                  <a:srgbClr val="FF0000"/>
                </a:solidFill>
              </a:rPr>
              <a:t> </a:t>
            </a:r>
            <a:r>
              <a:rPr lang="en-US" altLang="ru-RU" sz="1600" b="1" dirty="0" err="1">
                <a:solidFill>
                  <a:srgbClr val="FF0000"/>
                </a:solidFill>
              </a:rPr>
              <a:t>разрешение</a:t>
            </a:r>
            <a:r>
              <a:rPr lang="en-US" altLang="ru-RU" sz="1600" b="1" dirty="0"/>
              <a:t> </a:t>
            </a:r>
            <a:r>
              <a:rPr lang="en-US" altLang="ru-RU" sz="1600" b="1" dirty="0" err="1"/>
              <a:t>определяется</a:t>
            </a:r>
            <a:r>
              <a:rPr lang="en-US" altLang="ru-RU" sz="1600" b="1" dirty="0"/>
              <a:t> </a:t>
            </a:r>
            <a:r>
              <a:rPr lang="en-US" altLang="ru-RU" sz="1600" b="1" dirty="0" err="1"/>
              <a:t>главным</a:t>
            </a:r>
            <a:r>
              <a:rPr lang="en-US" altLang="ru-RU" sz="1600" b="1" dirty="0"/>
              <a:t> </a:t>
            </a:r>
            <a:r>
              <a:rPr lang="en-US" altLang="ru-RU" sz="1600" b="1" dirty="0" err="1"/>
              <a:t>образом</a:t>
            </a:r>
            <a:r>
              <a:rPr lang="en-US" altLang="ru-RU" sz="1600" b="1" dirty="0"/>
              <a:t> </a:t>
            </a:r>
            <a:r>
              <a:rPr lang="en-US" altLang="ru-RU" sz="1600" b="1" dirty="0" err="1"/>
              <a:t>длительностью</a:t>
            </a:r>
            <a:r>
              <a:rPr lang="en-US" altLang="ru-RU" sz="1600" b="1" dirty="0"/>
              <a:t> </a:t>
            </a:r>
            <a:r>
              <a:rPr lang="en-US" altLang="ru-RU" sz="1600" b="1" dirty="0" err="1"/>
              <a:t>световой</a:t>
            </a:r>
            <a:r>
              <a:rPr lang="en-US" altLang="ru-RU" sz="1600" b="1" dirty="0"/>
              <a:t> </a:t>
            </a:r>
            <a:r>
              <a:rPr lang="en-US" altLang="ru-RU" sz="1600" b="1" dirty="0" err="1"/>
              <a:t>вспышки</a:t>
            </a:r>
            <a:r>
              <a:rPr lang="en-US" altLang="ru-RU" sz="1600" b="1" dirty="0"/>
              <a:t> (</a:t>
            </a:r>
            <a:r>
              <a:rPr lang="en-US" altLang="ru-RU" sz="1600" b="1" dirty="0" err="1"/>
              <a:t>временем</a:t>
            </a:r>
            <a:r>
              <a:rPr lang="en-US" altLang="ru-RU" sz="1600" b="1" dirty="0"/>
              <a:t> </a:t>
            </a:r>
            <a:r>
              <a:rPr lang="en-US" altLang="ru-RU" sz="1600" b="1" dirty="0" err="1"/>
              <a:t>высвечивания</a:t>
            </a:r>
            <a:r>
              <a:rPr lang="en-US" altLang="ru-RU" sz="1600" b="1" dirty="0"/>
              <a:t> </a:t>
            </a:r>
            <a:r>
              <a:rPr lang="en-US" altLang="ru-RU" sz="1600" b="1" dirty="0" err="1"/>
              <a:t>люминофора</a:t>
            </a:r>
            <a:r>
              <a:rPr lang="en-US" altLang="ru-RU" sz="1600" b="1" dirty="0"/>
              <a:t>) </a:t>
            </a:r>
            <a:r>
              <a:rPr lang="en-US" altLang="ru-RU" sz="1600" b="1" dirty="0" err="1"/>
              <a:t>и</a:t>
            </a:r>
            <a:r>
              <a:rPr lang="en-US" altLang="ru-RU" sz="1600" b="1" dirty="0"/>
              <a:t> </a:t>
            </a:r>
            <a:r>
              <a:rPr lang="en-US" altLang="ru-RU" sz="1600" b="1" dirty="0" err="1"/>
              <a:t>меняется</a:t>
            </a:r>
            <a:r>
              <a:rPr lang="en-US" altLang="ru-RU" sz="1600" b="1" dirty="0"/>
              <a:t> </a:t>
            </a:r>
            <a:r>
              <a:rPr lang="en-US" altLang="ru-RU" sz="1600" b="1" dirty="0" err="1"/>
              <a:t>в</a:t>
            </a:r>
            <a:r>
              <a:rPr lang="en-US" altLang="ru-RU" sz="1600" b="1" dirty="0"/>
              <a:t> </a:t>
            </a:r>
            <a:r>
              <a:rPr lang="en-US" altLang="ru-RU" sz="1600" b="1" dirty="0" err="1"/>
              <a:t>пределах</a:t>
            </a:r>
            <a:r>
              <a:rPr lang="en-US" altLang="ru-RU" sz="1600" b="1" dirty="0"/>
              <a:t> </a:t>
            </a:r>
            <a:r>
              <a:rPr lang="en-US" altLang="ru-RU" sz="1600" b="1" dirty="0">
                <a:solidFill>
                  <a:srgbClr val="FF0000"/>
                </a:solidFill>
              </a:rPr>
              <a:t>10</a:t>
            </a:r>
            <a:r>
              <a:rPr lang="en-US" altLang="ru-RU" sz="1600" b="1" baseline="30000" dirty="0">
                <a:solidFill>
                  <a:srgbClr val="FF0000"/>
                </a:solidFill>
              </a:rPr>
              <a:t>-6</a:t>
            </a:r>
            <a:r>
              <a:rPr lang="en-US" altLang="ru-RU" sz="1600" b="1" dirty="0">
                <a:solidFill>
                  <a:srgbClr val="FF0000"/>
                </a:solidFill>
              </a:rPr>
              <a:t>-10</a:t>
            </a:r>
            <a:r>
              <a:rPr lang="en-US" altLang="ru-RU" sz="1600" b="1" baseline="30000" dirty="0">
                <a:solidFill>
                  <a:srgbClr val="FF0000"/>
                </a:solidFill>
              </a:rPr>
              <a:t>-9</a:t>
            </a:r>
            <a:r>
              <a:rPr lang="en-US" altLang="ru-RU" sz="1600" b="1" dirty="0">
                <a:solidFill>
                  <a:srgbClr val="FF0000"/>
                </a:solidFill>
              </a:rPr>
              <a:t> </a:t>
            </a:r>
            <a:r>
              <a:rPr lang="en-US" altLang="ru-RU" sz="1600" b="1" dirty="0" err="1">
                <a:solidFill>
                  <a:srgbClr val="FF0000"/>
                </a:solidFill>
              </a:rPr>
              <a:t>с</a:t>
            </a:r>
            <a:r>
              <a:rPr lang="en-US" altLang="ru-RU" sz="1600" b="1" dirty="0"/>
              <a:t>.</a:t>
            </a:r>
            <a:br>
              <a:rPr lang="en-US" altLang="ru-RU" sz="1600" b="1" dirty="0"/>
            </a:br>
            <a:r>
              <a:rPr lang="en-US" altLang="ru-RU" sz="1600" b="1" dirty="0" err="1"/>
              <a:t>Большие</a:t>
            </a:r>
            <a:r>
              <a:rPr lang="en-US" altLang="ru-RU" sz="1600" b="1" dirty="0"/>
              <a:t> </a:t>
            </a:r>
            <a:r>
              <a:rPr lang="en-US" altLang="ru-RU" sz="1600" b="1" dirty="0" err="1"/>
              <a:t>объёмы</a:t>
            </a:r>
            <a:r>
              <a:rPr lang="en-US" altLang="ru-RU" sz="1600" b="1" dirty="0"/>
              <a:t> </a:t>
            </a:r>
            <a:r>
              <a:rPr lang="en-US" altLang="ru-RU" sz="1600" b="1" dirty="0" err="1"/>
              <a:t>сцинтилляторов</a:t>
            </a:r>
            <a:r>
              <a:rPr lang="en-US" altLang="ru-RU" sz="1600" b="1" dirty="0"/>
              <a:t> </a:t>
            </a:r>
            <a:r>
              <a:rPr lang="en-US" altLang="ru-RU" sz="1600" b="1" dirty="0" err="1"/>
              <a:t>позволяют</a:t>
            </a:r>
            <a:r>
              <a:rPr lang="en-US" altLang="ru-RU" sz="1600" b="1" dirty="0"/>
              <a:t> </a:t>
            </a:r>
            <a:r>
              <a:rPr lang="en-US" altLang="ru-RU" sz="1600" b="1" dirty="0" err="1"/>
              <a:t>создавать</a:t>
            </a:r>
            <a:r>
              <a:rPr lang="en-US" altLang="ru-RU" sz="1600" b="1" dirty="0"/>
              <a:t> </a:t>
            </a:r>
            <a:r>
              <a:rPr lang="en-US" altLang="ru-RU" sz="1600" b="1" dirty="0" err="1"/>
              <a:t>детекторы</a:t>
            </a:r>
            <a:r>
              <a:rPr lang="en-US" altLang="ru-RU" sz="1600" b="1" dirty="0"/>
              <a:t> </a:t>
            </a:r>
            <a:r>
              <a:rPr lang="en-US" altLang="ru-RU" sz="1600" b="1" dirty="0" err="1">
                <a:solidFill>
                  <a:srgbClr val="FF0000"/>
                </a:solidFill>
              </a:rPr>
              <a:t>очень</a:t>
            </a:r>
            <a:r>
              <a:rPr lang="en-US" altLang="ru-RU" sz="1600" b="1" dirty="0">
                <a:solidFill>
                  <a:srgbClr val="FF0000"/>
                </a:solidFill>
              </a:rPr>
              <a:t> </a:t>
            </a:r>
            <a:r>
              <a:rPr lang="en-US" altLang="ru-RU" sz="1600" b="1" dirty="0" err="1">
                <a:solidFill>
                  <a:srgbClr val="FF0000"/>
                </a:solidFill>
              </a:rPr>
              <a:t>высокой</a:t>
            </a:r>
            <a:r>
              <a:rPr lang="en-US" altLang="ru-RU" sz="1600" b="1" dirty="0">
                <a:solidFill>
                  <a:srgbClr val="FF0000"/>
                </a:solidFill>
              </a:rPr>
              <a:t> </a:t>
            </a:r>
            <a:r>
              <a:rPr lang="en-US" altLang="ru-RU" sz="1600" b="1" dirty="0" err="1">
                <a:solidFill>
                  <a:srgbClr val="FF0000"/>
                </a:solidFill>
              </a:rPr>
              <a:t>эффективности</a:t>
            </a:r>
            <a:r>
              <a:rPr lang="en-US" altLang="ru-RU" sz="1600" b="1" dirty="0">
                <a:solidFill>
                  <a:srgbClr val="FF0000"/>
                </a:solidFill>
              </a:rPr>
              <a:t>,</a:t>
            </a:r>
            <a:r>
              <a:rPr lang="en-US" altLang="ru-RU" sz="1600" b="1" dirty="0"/>
              <a:t> </a:t>
            </a:r>
            <a:r>
              <a:rPr lang="en-US" altLang="ru-RU" sz="1600" b="1" dirty="0" err="1"/>
              <a:t>для</a:t>
            </a:r>
            <a:r>
              <a:rPr lang="en-US" altLang="ru-RU" sz="1600" b="1" dirty="0"/>
              <a:t> </a:t>
            </a:r>
            <a:r>
              <a:rPr lang="en-US" altLang="ru-RU" sz="1600" b="1" dirty="0" err="1"/>
              <a:t>регистрации</a:t>
            </a:r>
            <a:r>
              <a:rPr lang="en-US" altLang="ru-RU" sz="1600" b="1" dirty="0"/>
              <a:t> </a:t>
            </a:r>
            <a:r>
              <a:rPr lang="en-US" altLang="ru-RU" sz="1600" b="1" dirty="0" err="1"/>
              <a:t>частиц</a:t>
            </a:r>
            <a:r>
              <a:rPr lang="en-US" altLang="ru-RU" sz="1600" b="1" dirty="0"/>
              <a:t> </a:t>
            </a:r>
            <a:r>
              <a:rPr lang="en-US" altLang="ru-RU" sz="1600" b="1" dirty="0" err="1"/>
              <a:t>с</a:t>
            </a:r>
            <a:r>
              <a:rPr lang="en-US" altLang="ru-RU" sz="1600" b="1" dirty="0"/>
              <a:t> </a:t>
            </a:r>
            <a:r>
              <a:rPr lang="en-US" altLang="ru-RU" sz="1600" b="1" dirty="0" err="1"/>
              <a:t>малым</a:t>
            </a:r>
            <a:r>
              <a:rPr lang="en-US" altLang="ru-RU" sz="1600" b="1" dirty="0"/>
              <a:t> </a:t>
            </a:r>
            <a:r>
              <a:rPr lang="en-US" altLang="ru-RU" sz="1600" b="1" dirty="0" err="1"/>
              <a:t>сечением</a:t>
            </a:r>
            <a:r>
              <a:rPr lang="en-US" altLang="ru-RU" sz="1600" b="1" dirty="0"/>
              <a:t> </a:t>
            </a:r>
            <a:r>
              <a:rPr lang="en-US" altLang="ru-RU" sz="1600" b="1" dirty="0" err="1"/>
              <a:t>взаимодействия</a:t>
            </a:r>
            <a:r>
              <a:rPr lang="en-US" altLang="ru-RU" sz="1600" b="1" dirty="0"/>
              <a:t> </a:t>
            </a:r>
            <a:r>
              <a:rPr lang="en-US" altLang="ru-RU" sz="1600" b="1" dirty="0" err="1"/>
              <a:t>с</a:t>
            </a:r>
            <a:r>
              <a:rPr lang="en-US" altLang="ru-RU" sz="1600" b="1" dirty="0"/>
              <a:t> </a:t>
            </a:r>
            <a:r>
              <a:rPr lang="en-US" altLang="ru-RU" sz="1600" b="1" dirty="0" err="1"/>
              <a:t>веществом</a:t>
            </a:r>
            <a:r>
              <a:rPr lang="en-US" altLang="ru-RU" sz="1600" b="1" dirty="0"/>
              <a:t>.</a:t>
            </a:r>
            <a:r>
              <a:rPr lang="en-US" altLang="ru-RU" sz="1600" b="1" dirty="0">
                <a:latin typeface="Arial" panose="020B0604020202020204" pitchFamily="34" charset="0"/>
              </a:rPr>
              <a:t> </a:t>
            </a:r>
          </a:p>
        </p:txBody>
      </p:sp>
      <p:sp>
        <p:nvSpPr>
          <p:cNvPr id="7174" name="AutoShape 7"/>
          <p:cNvSpPr>
            <a:spLocks noChangeAspect="1" noChangeArrowheads="1"/>
          </p:cNvSpPr>
          <p:nvPr/>
        </p:nvSpPr>
        <p:spPr bwMode="auto">
          <a:xfrm>
            <a:off x="87313" y="3109913"/>
            <a:ext cx="123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ru-RU" altLang="ru-RU"/>
          </a:p>
        </p:txBody>
      </p:sp>
      <p:sp>
        <p:nvSpPr>
          <p:cNvPr id="2" name="Rectangle 2">
            <a:extLst>
              <a:ext uri="{FF2B5EF4-FFF2-40B4-BE49-F238E27FC236}">
                <a16:creationId xmlns:a16="http://schemas.microsoft.com/office/drawing/2014/main" id="{C0A329B0-D119-F8FD-15C6-2F4C03AF0D95}"/>
              </a:ext>
            </a:extLst>
          </p:cNvPr>
          <p:cNvSpPr>
            <a:spLocks noGrp="1" noChangeArrowheads="1"/>
          </p:cNvSpPr>
          <p:nvPr>
            <p:ph type="title"/>
          </p:nvPr>
        </p:nvSpPr>
        <p:spPr>
          <a:xfrm>
            <a:off x="685800" y="152400"/>
            <a:ext cx="7772400" cy="609600"/>
          </a:xfrm>
        </p:spPr>
        <p:txBody>
          <a:bodyPr/>
          <a:lstStyle/>
          <a:p>
            <a:pPr eaLnBrk="1" hangingPunct="1"/>
            <a:r>
              <a:rPr lang="ru-RU" altLang="ru-RU" sz="3200" b="1" dirty="0">
                <a:solidFill>
                  <a:srgbClr val="FF0000"/>
                </a:solidFill>
              </a:rPr>
              <a:t>Сцинтилляторы</a:t>
            </a:r>
            <a:r>
              <a:rPr lang="en-US" altLang="ru-RU" sz="3200" b="1" dirty="0">
                <a:solidFill>
                  <a:srgbClr val="FF0000"/>
                </a:solidFill>
              </a:rPr>
              <a:t> </a:t>
            </a:r>
            <a:r>
              <a:rPr lang="ru-RU" altLang="ru-RU" sz="3200" b="1" dirty="0">
                <a:solidFill>
                  <a:srgbClr val="FF0000"/>
                </a:solidFill>
              </a:rPr>
              <a:t>и ФЭУ</a:t>
            </a:r>
          </a:p>
        </p:txBody>
      </p:sp>
      <p:sp>
        <p:nvSpPr>
          <p:cNvPr id="3" name="Slide Number Placeholder 2">
            <a:extLst>
              <a:ext uri="{FF2B5EF4-FFF2-40B4-BE49-F238E27FC236}">
                <a16:creationId xmlns:a16="http://schemas.microsoft.com/office/drawing/2014/main" id="{F25E420C-F5BE-58FB-AB6F-C0C8736C6BF5}"/>
              </a:ext>
            </a:extLst>
          </p:cNvPr>
          <p:cNvSpPr>
            <a:spLocks noGrp="1"/>
          </p:cNvSpPr>
          <p:nvPr>
            <p:ph type="sldNum" sz="quarter" idx="12"/>
          </p:nvPr>
        </p:nvSpPr>
        <p:spPr/>
        <p:txBody>
          <a:bodyPr/>
          <a:lstStyle/>
          <a:p>
            <a:pPr>
              <a:defRPr/>
            </a:pPr>
            <a:fld id="{C4F1A76E-830F-4EA0-AD71-EE3C3D7EE5D9}" type="slidenum">
              <a:rPr lang="en-US" altLang="ru-RU" smtClean="0"/>
              <a:pPr>
                <a:defRPr/>
              </a:pPr>
              <a:t>32</a:t>
            </a:fld>
            <a:endParaRPr lang="en-US" altLang="ru-RU"/>
          </a:p>
        </p:txBody>
      </p:sp>
    </p:spTree>
    <p:extLst>
      <p:ext uri="{BB962C8B-B14F-4D97-AF65-F5344CB8AC3E}">
        <p14:creationId xmlns:p14="http://schemas.microsoft.com/office/powerpoint/2010/main" val="3915445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4" name="AutoShape 7"/>
          <p:cNvSpPr>
            <a:spLocks noChangeAspect="1" noChangeArrowheads="1"/>
          </p:cNvSpPr>
          <p:nvPr/>
        </p:nvSpPr>
        <p:spPr bwMode="auto">
          <a:xfrm>
            <a:off x="87313" y="3109913"/>
            <a:ext cx="123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ru-RU" altLang="ru-RU"/>
          </a:p>
        </p:txBody>
      </p:sp>
      <p:sp>
        <p:nvSpPr>
          <p:cNvPr id="2" name="Rectangle 2">
            <a:extLst>
              <a:ext uri="{FF2B5EF4-FFF2-40B4-BE49-F238E27FC236}">
                <a16:creationId xmlns:a16="http://schemas.microsoft.com/office/drawing/2014/main" id="{C0A329B0-D119-F8FD-15C6-2F4C03AF0D95}"/>
              </a:ext>
            </a:extLst>
          </p:cNvPr>
          <p:cNvSpPr>
            <a:spLocks noGrp="1" noChangeArrowheads="1"/>
          </p:cNvSpPr>
          <p:nvPr>
            <p:ph type="title"/>
          </p:nvPr>
        </p:nvSpPr>
        <p:spPr>
          <a:xfrm>
            <a:off x="685800" y="2928938"/>
            <a:ext cx="7772400" cy="609600"/>
          </a:xfrm>
        </p:spPr>
        <p:txBody>
          <a:bodyPr/>
          <a:lstStyle/>
          <a:p>
            <a:pPr eaLnBrk="1" hangingPunct="1"/>
            <a:r>
              <a:rPr lang="ru-RU" altLang="ru-RU" sz="3200" b="1" dirty="0" err="1">
                <a:solidFill>
                  <a:srgbClr val="FF0000"/>
                </a:solidFill>
              </a:rPr>
              <a:t>Черенковские</a:t>
            </a:r>
            <a:r>
              <a:rPr lang="ru-RU" altLang="ru-RU" sz="3200" b="1" dirty="0">
                <a:solidFill>
                  <a:srgbClr val="FF0000"/>
                </a:solidFill>
              </a:rPr>
              <a:t> детекторы</a:t>
            </a:r>
          </a:p>
        </p:txBody>
      </p:sp>
      <p:sp>
        <p:nvSpPr>
          <p:cNvPr id="4" name="Slide Number Placeholder 3">
            <a:extLst>
              <a:ext uri="{FF2B5EF4-FFF2-40B4-BE49-F238E27FC236}">
                <a16:creationId xmlns:a16="http://schemas.microsoft.com/office/drawing/2014/main" id="{D31243D5-58B6-C47F-1A15-7B82D81699A5}"/>
              </a:ext>
            </a:extLst>
          </p:cNvPr>
          <p:cNvSpPr>
            <a:spLocks noGrp="1"/>
          </p:cNvSpPr>
          <p:nvPr>
            <p:ph type="sldNum" sz="quarter" idx="12"/>
          </p:nvPr>
        </p:nvSpPr>
        <p:spPr/>
        <p:txBody>
          <a:bodyPr/>
          <a:lstStyle/>
          <a:p>
            <a:pPr>
              <a:defRPr/>
            </a:pPr>
            <a:fld id="{C4F1A76E-830F-4EA0-AD71-EE3C3D7EE5D9}" type="slidenum">
              <a:rPr lang="en-US" altLang="ru-RU" smtClean="0"/>
              <a:pPr>
                <a:defRPr/>
              </a:pPr>
              <a:t>33</a:t>
            </a:fld>
            <a:endParaRPr lang="en-US" altLang="ru-RU"/>
          </a:p>
        </p:txBody>
      </p:sp>
    </p:spTree>
    <p:extLst>
      <p:ext uri="{BB962C8B-B14F-4D97-AF65-F5344CB8AC3E}">
        <p14:creationId xmlns:p14="http://schemas.microsoft.com/office/powerpoint/2010/main" val="3359987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9" name="Rectangle 4"/>
          <p:cNvSpPr>
            <a:spLocks noGrp="1" noChangeArrowheads="1"/>
          </p:cNvSpPr>
          <p:nvPr>
            <p:ph type="title"/>
          </p:nvPr>
        </p:nvSpPr>
        <p:spPr>
          <a:xfrm>
            <a:off x="0" y="19050"/>
            <a:ext cx="9144000" cy="914399"/>
          </a:xfrm>
        </p:spPr>
        <p:txBody>
          <a:bodyPr/>
          <a:lstStyle/>
          <a:p>
            <a:pPr eaLnBrk="1" hangingPunct="1"/>
            <a:r>
              <a:rPr lang="en-GB" sz="3200" b="1" i="0" u="none" strike="noStrike" dirty="0">
                <a:solidFill>
                  <a:srgbClr val="FF0000"/>
                </a:solidFill>
                <a:effectLst/>
                <a:latin typeface="Times New Roman" panose="02020603050405020304" pitchFamily="18" charset="0"/>
                <a:cs typeface="Times New Roman" panose="02020603050405020304" pitchFamily="18" charset="0"/>
              </a:rPr>
              <a:t>Super-</a:t>
            </a:r>
            <a:r>
              <a:rPr lang="en-GB" sz="3200" b="1" i="0" u="none" strike="noStrike" dirty="0" err="1">
                <a:solidFill>
                  <a:srgbClr val="FF0000"/>
                </a:solidFill>
                <a:effectLst/>
                <a:latin typeface="Times New Roman" panose="02020603050405020304" pitchFamily="18" charset="0"/>
                <a:cs typeface="Times New Roman" panose="02020603050405020304" pitchFamily="18" charset="0"/>
              </a:rPr>
              <a:t>Kamioka</a:t>
            </a:r>
            <a:r>
              <a:rPr lang="en-GB" sz="3200" b="1" i="0" u="none" strike="noStrike" dirty="0">
                <a:solidFill>
                  <a:srgbClr val="FF0000"/>
                </a:solidFill>
                <a:effectLst/>
                <a:latin typeface="Times New Roman" panose="02020603050405020304" pitchFamily="18" charset="0"/>
                <a:cs typeface="Times New Roman" panose="02020603050405020304" pitchFamily="18" charset="0"/>
              </a:rPr>
              <a:t> Neutrino Detection Experiment</a:t>
            </a:r>
            <a:endParaRPr lang="ru-RU" altLang="ru-RU" sz="3200" dirty="0">
              <a:solidFill>
                <a:srgbClr val="FF0000"/>
              </a:solidFill>
              <a:latin typeface="Times New Roman" panose="02020603050405020304" pitchFamily="18" charset="0"/>
              <a:cs typeface="Times New Roman" panose="02020603050405020304" pitchFamily="18" charset="0"/>
            </a:endParaRPr>
          </a:p>
        </p:txBody>
      </p:sp>
      <p:sp>
        <p:nvSpPr>
          <p:cNvPr id="9221" name="Rectangle 9"/>
          <p:cNvSpPr>
            <a:spLocks noGrp="1" noChangeArrowheads="1"/>
          </p:cNvSpPr>
          <p:nvPr>
            <p:ph sz="half" idx="1"/>
          </p:nvPr>
        </p:nvSpPr>
        <p:spPr>
          <a:xfrm>
            <a:off x="228600" y="914400"/>
            <a:ext cx="5257800" cy="5817870"/>
          </a:xfrm>
        </p:spPr>
        <p:txBody>
          <a:bodyPr/>
          <a:lstStyle/>
          <a:p>
            <a:pPr marL="0" indent="0">
              <a:spcBef>
                <a:spcPct val="0"/>
              </a:spcBef>
              <a:buFontTx/>
              <a:buNone/>
            </a:pPr>
            <a:r>
              <a:rPr lang="ru-RU" altLang="ru-RU" sz="1800" b="1" dirty="0">
                <a:solidFill>
                  <a:srgbClr val="2D2D8A"/>
                </a:solidFill>
              </a:rPr>
              <a:t>Самым большим водяным детектором, в котором частицы детектируются с помощью </a:t>
            </a:r>
            <a:r>
              <a:rPr lang="ru-RU" altLang="ru-RU" sz="1800" b="1" dirty="0" err="1">
                <a:solidFill>
                  <a:srgbClr val="FF0000"/>
                </a:solidFill>
              </a:rPr>
              <a:t>черенковского</a:t>
            </a:r>
            <a:r>
              <a:rPr lang="ru-RU" altLang="ru-RU" sz="1800" b="1" dirty="0">
                <a:solidFill>
                  <a:srgbClr val="FF0000"/>
                </a:solidFill>
              </a:rPr>
              <a:t> излучения</a:t>
            </a:r>
            <a:r>
              <a:rPr lang="ru-RU" altLang="ru-RU" sz="1800" b="1" dirty="0">
                <a:solidFill>
                  <a:srgbClr val="2D2D8A"/>
                </a:solidFill>
              </a:rPr>
              <a:t>, является детектор «Супер-</a:t>
            </a:r>
            <a:r>
              <a:rPr lang="ru-RU" altLang="ru-RU" sz="1800" b="1" dirty="0" err="1">
                <a:solidFill>
                  <a:srgbClr val="2D2D8A"/>
                </a:solidFill>
              </a:rPr>
              <a:t>Камиоканде</a:t>
            </a:r>
            <a:r>
              <a:rPr lang="ru-RU" altLang="ru-RU" sz="1800" b="1" dirty="0">
                <a:solidFill>
                  <a:srgbClr val="2D2D8A"/>
                </a:solidFill>
              </a:rPr>
              <a:t>» (Япония). Детектор имеет цилиндрическую форму. Диаметр рабочего объёма детектора </a:t>
            </a:r>
            <a:r>
              <a:rPr lang="ru-RU" altLang="ru-RU" sz="1800" b="1" dirty="0">
                <a:solidFill>
                  <a:srgbClr val="FF0000"/>
                </a:solidFill>
              </a:rPr>
              <a:t>39.3 м</a:t>
            </a:r>
            <a:r>
              <a:rPr lang="ru-RU" altLang="ru-RU" sz="1800" b="1" dirty="0">
                <a:solidFill>
                  <a:srgbClr val="2D2D8A"/>
                </a:solidFill>
              </a:rPr>
              <a:t>., высота </a:t>
            </a:r>
            <a:r>
              <a:rPr lang="ru-RU" altLang="ru-RU" sz="1800" b="1" dirty="0">
                <a:solidFill>
                  <a:srgbClr val="FF0000"/>
                </a:solidFill>
              </a:rPr>
              <a:t>41.4 м</a:t>
            </a:r>
            <a:r>
              <a:rPr lang="ru-RU" altLang="ru-RU" sz="1800" b="1" dirty="0">
                <a:solidFill>
                  <a:srgbClr val="2D2D8A"/>
                </a:solidFill>
              </a:rPr>
              <a:t>. Масса детектора составляет 50 </a:t>
            </a:r>
            <a:r>
              <a:rPr lang="ru-RU" altLang="ru-RU" sz="1800" b="1" dirty="0" err="1">
                <a:solidFill>
                  <a:srgbClr val="2D2D8A"/>
                </a:solidFill>
              </a:rPr>
              <a:t>ктонн</a:t>
            </a:r>
            <a:r>
              <a:rPr lang="ru-RU" altLang="ru-RU" sz="1800" b="1" dirty="0">
                <a:solidFill>
                  <a:srgbClr val="2D2D8A"/>
                </a:solidFill>
              </a:rPr>
              <a:t>, рабочий объём для регистрации солнечных нейтрино 22 </a:t>
            </a:r>
            <a:r>
              <a:rPr lang="ru-RU" altLang="ru-RU" sz="1800" b="1" dirty="0" err="1">
                <a:solidFill>
                  <a:srgbClr val="2D2D8A"/>
                </a:solidFill>
              </a:rPr>
              <a:t>ктонн</a:t>
            </a:r>
            <a:r>
              <a:rPr lang="ru-RU" altLang="ru-RU" sz="1800" b="1" dirty="0">
                <a:solidFill>
                  <a:srgbClr val="2D2D8A"/>
                </a:solidFill>
              </a:rPr>
              <a:t>. </a:t>
            </a:r>
            <a:endParaRPr lang="en-US" altLang="ru-RU" sz="1800" b="1" dirty="0">
              <a:solidFill>
                <a:srgbClr val="2D2D8A"/>
              </a:solidFill>
            </a:endParaRPr>
          </a:p>
          <a:p>
            <a:pPr marL="0" indent="0">
              <a:spcBef>
                <a:spcPct val="0"/>
              </a:spcBef>
              <a:buFontTx/>
              <a:buNone/>
            </a:pPr>
            <a:endParaRPr lang="en-US" altLang="ru-RU" sz="1800" b="1" dirty="0">
              <a:solidFill>
                <a:srgbClr val="2D2D8A"/>
              </a:solidFill>
            </a:endParaRPr>
          </a:p>
          <a:p>
            <a:pPr marL="0" indent="0">
              <a:spcBef>
                <a:spcPct val="0"/>
              </a:spcBef>
              <a:buFontTx/>
              <a:buNone/>
            </a:pPr>
            <a:r>
              <a:rPr lang="ru-RU" altLang="ru-RU" sz="1800" b="1" dirty="0">
                <a:solidFill>
                  <a:srgbClr val="2D2D8A"/>
                </a:solidFill>
              </a:rPr>
              <a:t>Детектор «Супер-</a:t>
            </a:r>
            <a:r>
              <a:rPr lang="ru-RU" altLang="ru-RU" sz="1800" b="1" dirty="0" err="1">
                <a:solidFill>
                  <a:srgbClr val="2D2D8A"/>
                </a:solidFill>
              </a:rPr>
              <a:t>Камиоканде</a:t>
            </a:r>
            <a:r>
              <a:rPr lang="ru-RU" altLang="ru-RU" sz="1800" b="1" dirty="0">
                <a:solidFill>
                  <a:srgbClr val="2D2D8A"/>
                </a:solidFill>
              </a:rPr>
              <a:t>» имеет </a:t>
            </a:r>
            <a:r>
              <a:rPr lang="ru-RU" altLang="ru-RU" sz="1800" b="1" dirty="0">
                <a:solidFill>
                  <a:srgbClr val="FF0000"/>
                </a:solidFill>
              </a:rPr>
              <a:t>11146 фотоумножителей</a:t>
            </a:r>
            <a:r>
              <a:rPr lang="ru-RU" altLang="ru-RU" sz="1800" b="1" dirty="0">
                <a:solidFill>
                  <a:srgbClr val="2D2D8A"/>
                </a:solidFill>
              </a:rPr>
              <a:t>.</a:t>
            </a:r>
            <a:r>
              <a:rPr lang="en-US" altLang="ru-RU" sz="1800" b="1" dirty="0">
                <a:solidFill>
                  <a:srgbClr val="2D2D8A"/>
                </a:solidFill>
              </a:rPr>
              <a:t> </a:t>
            </a:r>
            <a:r>
              <a:rPr lang="ru-RU" altLang="ru-RU" sz="1800" b="1" dirty="0">
                <a:solidFill>
                  <a:srgbClr val="2D2D8A"/>
                </a:solidFill>
              </a:rPr>
              <a:t>Это чрезвычайно светочувствительные приборы: при попадании на их поверхность даже одного кванта света они генерируют электрический импульс, который затем обрабатывает специальная электронная система.</a:t>
            </a:r>
            <a:endParaRPr lang="en-US" altLang="ru-RU" sz="1800" b="1" dirty="0">
              <a:solidFill>
                <a:srgbClr val="2D2D8A"/>
              </a:solidFill>
            </a:endParaRPr>
          </a:p>
          <a:p>
            <a:pPr marL="0" indent="0">
              <a:spcBef>
                <a:spcPct val="0"/>
              </a:spcBef>
              <a:buFontTx/>
              <a:buNone/>
            </a:pPr>
            <a:endParaRPr lang="en-US" altLang="ru-RU" sz="1800" b="1" dirty="0">
              <a:solidFill>
                <a:srgbClr val="2D2D8A"/>
              </a:solidFill>
            </a:endParaRPr>
          </a:p>
          <a:p>
            <a:pPr marL="0" indent="0">
              <a:spcBef>
                <a:spcPct val="0"/>
              </a:spcBef>
              <a:buFontTx/>
              <a:buNone/>
            </a:pPr>
            <a:r>
              <a:rPr lang="ru-RU" altLang="ru-RU" sz="1800" b="1" dirty="0">
                <a:solidFill>
                  <a:srgbClr val="2D2D8A"/>
                </a:solidFill>
              </a:rPr>
              <a:t>На «Супер-</a:t>
            </a:r>
            <a:r>
              <a:rPr lang="ru-RU" altLang="ru-RU" sz="1800" b="1" dirty="0" err="1">
                <a:solidFill>
                  <a:srgbClr val="2D2D8A"/>
                </a:solidFill>
              </a:rPr>
              <a:t>Камиоканде</a:t>
            </a:r>
            <a:r>
              <a:rPr lang="ru-RU" altLang="ru-RU" sz="1800" b="1" dirty="0">
                <a:solidFill>
                  <a:srgbClr val="2D2D8A"/>
                </a:solidFill>
              </a:rPr>
              <a:t>» работал японский учёный </a:t>
            </a:r>
            <a:r>
              <a:rPr lang="ru-RU" altLang="ru-RU" sz="1800" b="1" dirty="0" err="1">
                <a:solidFill>
                  <a:srgbClr val="2D2D8A"/>
                </a:solidFill>
              </a:rPr>
              <a:t>Такааки</a:t>
            </a:r>
            <a:r>
              <a:rPr lang="ru-RU" altLang="ru-RU" sz="1800" b="1" dirty="0">
                <a:solidFill>
                  <a:srgbClr val="2D2D8A"/>
                </a:solidFill>
              </a:rPr>
              <a:t> </a:t>
            </a:r>
            <a:r>
              <a:rPr lang="ru-RU" altLang="ru-RU" sz="1800" b="1" dirty="0" err="1">
                <a:solidFill>
                  <a:srgbClr val="2D2D8A"/>
                </a:solidFill>
              </a:rPr>
              <a:t>Кадзита</a:t>
            </a:r>
            <a:r>
              <a:rPr lang="ru-RU" altLang="ru-RU" sz="1800" b="1" dirty="0">
                <a:solidFill>
                  <a:srgbClr val="2D2D8A"/>
                </a:solidFill>
              </a:rPr>
              <a:t>, получивший Нобелевскую премию по физике 2015 года за открытие </a:t>
            </a:r>
            <a:r>
              <a:rPr lang="ru-RU" altLang="ru-RU" sz="1800" b="1" dirty="0">
                <a:solidFill>
                  <a:srgbClr val="FF0000"/>
                </a:solidFill>
              </a:rPr>
              <a:t>нейтринных осцилляций</a:t>
            </a:r>
            <a:r>
              <a:rPr lang="en-US" altLang="ru-RU" sz="1800" b="1" dirty="0">
                <a:solidFill>
                  <a:srgbClr val="2D2D8A"/>
                </a:solidFill>
              </a:rPr>
              <a:t>.</a:t>
            </a:r>
            <a:endParaRPr lang="ru-RU" altLang="ru-RU" sz="1800" b="1" dirty="0">
              <a:solidFill>
                <a:srgbClr val="2D2D8A"/>
              </a:solidFill>
            </a:endParaRPr>
          </a:p>
        </p:txBody>
      </p:sp>
      <p:pic>
        <p:nvPicPr>
          <p:cNvPr id="6150" name="Picture 6" descr="Japan's particle observatory upgrading from 'Super' to 'Hyper' | The Asahi  Shimbun: Breaking News, Japan News and Analysis">
            <a:extLst>
              <a:ext uri="{FF2B5EF4-FFF2-40B4-BE49-F238E27FC236}">
                <a16:creationId xmlns:a16="http://schemas.microsoft.com/office/drawing/2014/main" id="{C3613A1B-861F-B246-CCB8-5C9D9CFAE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991" y="1066799"/>
            <a:ext cx="2742299" cy="419947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Once in a decade chance to film inside Super Kamiokande observatory and  you've got one hour - ABC News">
            <a:extLst>
              <a:ext uri="{FF2B5EF4-FFF2-40B4-BE49-F238E27FC236}">
                <a16:creationId xmlns:a16="http://schemas.microsoft.com/office/drawing/2014/main" id="{D016BD99-D0A2-7CEB-36CF-9CDC24F78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991" y="5295931"/>
            <a:ext cx="2742299" cy="154301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43BB05C-47C3-6FEF-4FAF-315862DFF734}"/>
              </a:ext>
            </a:extLst>
          </p:cNvPr>
          <p:cNvSpPr>
            <a:spLocks noGrp="1"/>
          </p:cNvSpPr>
          <p:nvPr>
            <p:ph type="sldNum" sz="quarter" idx="12"/>
          </p:nvPr>
        </p:nvSpPr>
        <p:spPr/>
        <p:txBody>
          <a:bodyPr/>
          <a:lstStyle/>
          <a:p>
            <a:pPr>
              <a:defRPr/>
            </a:pPr>
            <a:fld id="{8A6CAA47-324D-4977-A9DE-801C2C7D63AC}" type="slidenum">
              <a:rPr lang="en-US" altLang="ru-RU" smtClean="0"/>
              <a:pPr>
                <a:defRPr/>
              </a:pPr>
              <a:t>34</a:t>
            </a:fld>
            <a:endParaRPr lang="en-US" altLang="ru-RU"/>
          </a:p>
        </p:txBody>
      </p:sp>
    </p:spTree>
    <p:extLst>
      <p:ext uri="{BB962C8B-B14F-4D97-AF65-F5344CB8AC3E}">
        <p14:creationId xmlns:p14="http://schemas.microsoft.com/office/powerpoint/2010/main" val="4250061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undefined">
            <a:extLst>
              <a:ext uri="{FF2B5EF4-FFF2-40B4-BE49-F238E27FC236}">
                <a16:creationId xmlns:a16="http://schemas.microsoft.com/office/drawing/2014/main" id="{8CBAEFA5-AEB0-A3DE-5FBB-F7ED3C50D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41825"/>
            <a:ext cx="9144000" cy="24161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ceCube: The world's largest neutrino telescope">
            <a:extLst>
              <a:ext uri="{FF2B5EF4-FFF2-40B4-BE49-F238E27FC236}">
                <a16:creationId xmlns:a16="http://schemas.microsoft.com/office/drawing/2014/main" id="{A75DA3EA-F56F-2FD7-00E6-AEE8D9044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14605"/>
            <a:ext cx="5867400" cy="44005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9DFAA6B-8D02-54C9-38C6-5BD1B3DAD7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13"/>
          <a:stretch/>
        </p:blipFill>
        <p:spPr bwMode="auto">
          <a:xfrm>
            <a:off x="4876800" y="2689687"/>
            <a:ext cx="1339792" cy="14786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C00E1D-338F-022D-E8EA-37083EB63C3E}"/>
              </a:ext>
            </a:extLst>
          </p:cNvPr>
          <p:cNvSpPr txBox="1"/>
          <p:nvPr/>
        </p:nvSpPr>
        <p:spPr>
          <a:xfrm>
            <a:off x="6019800" y="94595"/>
            <a:ext cx="3108960" cy="4401205"/>
          </a:xfrm>
          <a:prstGeom prst="rect">
            <a:avLst/>
          </a:prstGeom>
          <a:noFill/>
        </p:spPr>
        <p:txBody>
          <a:bodyPr wrap="square">
            <a:spAutoFit/>
          </a:bodyPr>
          <a:lstStyle/>
          <a:p>
            <a:pPr algn="just"/>
            <a:r>
              <a:rPr lang="en-RU" sz="1400" b="1" dirty="0">
                <a:solidFill>
                  <a:srgbClr val="2D2D8A"/>
                </a:solidFill>
              </a:rPr>
              <a:t>Нейтринная обсерватория, построенная на антарктической станции Амундсен-Скотт. </a:t>
            </a:r>
            <a:r>
              <a:rPr lang="en-RU" sz="1400" b="1" dirty="0">
                <a:solidFill>
                  <a:srgbClr val="FF0000"/>
                </a:solidFill>
              </a:rPr>
              <a:t>IceCube</a:t>
            </a:r>
            <a:r>
              <a:rPr lang="en-RU" sz="1400" b="1" dirty="0">
                <a:solidFill>
                  <a:srgbClr val="2D2D8A"/>
                </a:solidFill>
              </a:rPr>
              <a:t> расположен глубоко в толще антарктического льда. На глубине 1450</a:t>
            </a:r>
            <a:r>
              <a:rPr lang="ru-RU" sz="1400" b="1" dirty="0">
                <a:solidFill>
                  <a:srgbClr val="2D2D8A"/>
                </a:solidFill>
              </a:rPr>
              <a:t>-</a:t>
            </a:r>
            <a:r>
              <a:rPr lang="en-RU" sz="1400" b="1" dirty="0">
                <a:solidFill>
                  <a:srgbClr val="2D2D8A"/>
                </a:solidFill>
              </a:rPr>
              <a:t>2450 м помещены прочные «нити» с прикреплёнными оптическими детекторами (</a:t>
            </a:r>
            <a:r>
              <a:rPr lang="en-RU" sz="1400" b="1" dirty="0">
                <a:solidFill>
                  <a:srgbClr val="FF0000"/>
                </a:solidFill>
              </a:rPr>
              <a:t>фотоумножителями</a:t>
            </a:r>
            <a:r>
              <a:rPr lang="en-RU" sz="1400" b="1" dirty="0">
                <a:solidFill>
                  <a:srgbClr val="2D2D8A"/>
                </a:solidFill>
              </a:rPr>
              <a:t>). Каждая «нить» имеет 60 фотоумножителей. Оптическая система регистрирует черенковское излучение </a:t>
            </a:r>
            <a:r>
              <a:rPr lang="en-RU" sz="1400" b="1" dirty="0">
                <a:solidFill>
                  <a:srgbClr val="FF0000"/>
                </a:solidFill>
              </a:rPr>
              <a:t>мюонов</a:t>
            </a:r>
            <a:r>
              <a:rPr lang="en-RU" sz="1400" b="1" dirty="0">
                <a:solidFill>
                  <a:srgbClr val="2D2D8A"/>
                </a:solidFill>
              </a:rPr>
              <a:t> высокой энергии, движущихся в направлении вверх (то есть из-под земли). Эти мюоны могут рождаться только при взаимодействии </a:t>
            </a:r>
            <a:r>
              <a:rPr lang="en-RU" sz="1400" b="1" dirty="0">
                <a:solidFill>
                  <a:srgbClr val="FF0000"/>
                </a:solidFill>
              </a:rPr>
              <a:t>мюонных нейтрино</a:t>
            </a:r>
            <a:r>
              <a:rPr lang="en-RU" sz="1400" b="1" dirty="0">
                <a:solidFill>
                  <a:srgbClr val="2D2D8A"/>
                </a:solidFill>
              </a:rPr>
              <a:t>, прошедших сквозь Землю, с электронами и нуклонами льда</a:t>
            </a:r>
            <a:r>
              <a:rPr lang="ru-RU" sz="1400" b="1" dirty="0">
                <a:solidFill>
                  <a:srgbClr val="2D2D8A"/>
                </a:solidFill>
              </a:rPr>
              <a:t>.</a:t>
            </a:r>
            <a:endParaRPr lang="en-RU" sz="1400" b="1" dirty="0">
              <a:solidFill>
                <a:srgbClr val="2D2D8A"/>
              </a:solidFill>
            </a:endParaRPr>
          </a:p>
        </p:txBody>
      </p:sp>
      <p:sp>
        <p:nvSpPr>
          <p:cNvPr id="2" name="Slide Number Placeholder 1">
            <a:extLst>
              <a:ext uri="{FF2B5EF4-FFF2-40B4-BE49-F238E27FC236}">
                <a16:creationId xmlns:a16="http://schemas.microsoft.com/office/drawing/2014/main" id="{8630E77A-BBE6-00E7-ED4F-B226FE11E448}"/>
              </a:ext>
            </a:extLst>
          </p:cNvPr>
          <p:cNvSpPr>
            <a:spLocks noGrp="1"/>
          </p:cNvSpPr>
          <p:nvPr>
            <p:ph type="sldNum" sz="quarter" idx="12"/>
          </p:nvPr>
        </p:nvSpPr>
        <p:spPr/>
        <p:txBody>
          <a:bodyPr/>
          <a:lstStyle/>
          <a:p>
            <a:pPr>
              <a:defRPr/>
            </a:pPr>
            <a:fld id="{8A6CAA47-324D-4977-A9DE-801C2C7D63AC}" type="slidenum">
              <a:rPr lang="en-US" altLang="ru-RU" smtClean="0"/>
              <a:pPr>
                <a:defRPr/>
              </a:pPr>
              <a:t>35</a:t>
            </a:fld>
            <a:endParaRPr lang="en-US" altLang="ru-RU"/>
          </a:p>
        </p:txBody>
      </p:sp>
    </p:spTree>
    <p:extLst>
      <p:ext uri="{BB962C8B-B14F-4D97-AF65-F5344CB8AC3E}">
        <p14:creationId xmlns:p14="http://schemas.microsoft.com/office/powerpoint/2010/main" val="392062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
            <a:ext cx="7772400" cy="1143000"/>
          </a:xfrm>
        </p:spPr>
        <p:txBody>
          <a:bodyPr/>
          <a:lstStyle/>
          <a:p>
            <a:r>
              <a:rPr lang="ru-RU" sz="3200" b="1" dirty="0">
                <a:solidFill>
                  <a:srgbClr val="FF0000"/>
                </a:solidFill>
              </a:rPr>
              <a:t>Байкальский нейтринный телескоп</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76800" y="1146810"/>
            <a:ext cx="3782660" cy="2736392"/>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29860" y="1159632"/>
            <a:ext cx="4267200" cy="5547361"/>
          </a:xfrm>
        </p:spPr>
      </p:pic>
      <p:pic>
        <p:nvPicPr>
          <p:cNvPr id="5128" name="Picture 8">
            <a:extLst>
              <a:ext uri="{FF2B5EF4-FFF2-40B4-BE49-F238E27FC236}">
                <a16:creationId xmlns:a16="http://schemas.microsoft.com/office/drawing/2014/main" id="{9829040F-2ABD-4F92-8635-1B0168397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257"/>
          <a:stretch/>
        </p:blipFill>
        <p:spPr bwMode="auto">
          <a:xfrm>
            <a:off x="4876800" y="3946579"/>
            <a:ext cx="3782660" cy="27082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FCC1DEC-A9E2-E264-88EA-AFEF6CD9D1E6}"/>
              </a:ext>
            </a:extLst>
          </p:cNvPr>
          <p:cNvSpPr>
            <a:spLocks noGrp="1"/>
          </p:cNvSpPr>
          <p:nvPr>
            <p:ph type="sldNum" sz="quarter" idx="12"/>
          </p:nvPr>
        </p:nvSpPr>
        <p:spPr>
          <a:xfrm>
            <a:off x="8427057" y="6389189"/>
            <a:ext cx="609600" cy="304800"/>
          </a:xfrm>
        </p:spPr>
        <p:txBody>
          <a:bodyPr/>
          <a:lstStyle/>
          <a:p>
            <a:pPr>
              <a:defRPr/>
            </a:pPr>
            <a:fld id="{8A6CAA47-324D-4977-A9DE-801C2C7D63AC}" type="slidenum">
              <a:rPr lang="en-US" altLang="ru-RU" smtClean="0"/>
              <a:pPr>
                <a:defRPr/>
              </a:pPr>
              <a:t>36</a:t>
            </a:fld>
            <a:endParaRPr lang="en-US" altLang="ru-RU" dirty="0"/>
          </a:p>
        </p:txBody>
      </p:sp>
    </p:spTree>
    <p:extLst>
      <p:ext uri="{BB962C8B-B14F-4D97-AF65-F5344CB8AC3E}">
        <p14:creationId xmlns:p14="http://schemas.microsoft.com/office/powerpoint/2010/main" val="206031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0"/>
            <a:ext cx="7772400" cy="1143000"/>
          </a:xfrm>
        </p:spPr>
        <p:txBody>
          <a:bodyPr/>
          <a:lstStyle/>
          <a:p>
            <a:r>
              <a:rPr lang="ru-RU" sz="3200" b="1" dirty="0">
                <a:solidFill>
                  <a:srgbClr val="FF0000"/>
                </a:solidFill>
              </a:rPr>
              <a:t>Калориметрические детекторы</a:t>
            </a:r>
          </a:p>
        </p:txBody>
      </p:sp>
      <p:sp>
        <p:nvSpPr>
          <p:cNvPr id="3" name="Slide Number Placeholder 2">
            <a:extLst>
              <a:ext uri="{FF2B5EF4-FFF2-40B4-BE49-F238E27FC236}">
                <a16:creationId xmlns:a16="http://schemas.microsoft.com/office/drawing/2014/main" id="{F8ECF1FC-8F7D-10E6-D731-DDAE3238375E}"/>
              </a:ext>
            </a:extLst>
          </p:cNvPr>
          <p:cNvSpPr>
            <a:spLocks noGrp="1"/>
          </p:cNvSpPr>
          <p:nvPr>
            <p:ph type="sldNum" sz="quarter" idx="12"/>
          </p:nvPr>
        </p:nvSpPr>
        <p:spPr/>
        <p:txBody>
          <a:bodyPr/>
          <a:lstStyle/>
          <a:p>
            <a:pPr>
              <a:defRPr/>
            </a:pPr>
            <a:fld id="{C4F1A76E-830F-4EA0-AD71-EE3C3D7EE5D9}" type="slidenum">
              <a:rPr lang="en-US" altLang="ru-RU" smtClean="0"/>
              <a:pPr>
                <a:defRPr/>
              </a:pPr>
              <a:t>37</a:t>
            </a:fld>
            <a:endParaRPr lang="en-US" altLang="ru-RU"/>
          </a:p>
        </p:txBody>
      </p:sp>
    </p:spTree>
    <p:extLst>
      <p:ext uri="{BB962C8B-B14F-4D97-AF65-F5344CB8AC3E}">
        <p14:creationId xmlns:p14="http://schemas.microsoft.com/office/powerpoint/2010/main" val="751568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723900"/>
          </a:xfrm>
        </p:spPr>
        <p:txBody>
          <a:bodyPr/>
          <a:lstStyle/>
          <a:p>
            <a:r>
              <a:rPr lang="ru-RU" sz="3200" b="1" dirty="0">
                <a:solidFill>
                  <a:srgbClr val="FF0000"/>
                </a:solidFill>
              </a:rPr>
              <a:t>Калориметрические детекторы</a:t>
            </a:r>
          </a:p>
        </p:txBody>
      </p:sp>
      <p:sp>
        <p:nvSpPr>
          <p:cNvPr id="5" name="TextBox 4">
            <a:extLst>
              <a:ext uri="{FF2B5EF4-FFF2-40B4-BE49-F238E27FC236}">
                <a16:creationId xmlns:a16="http://schemas.microsoft.com/office/drawing/2014/main" id="{A0EC52CF-5BF7-A121-A079-ABDC3F164931}"/>
              </a:ext>
            </a:extLst>
          </p:cNvPr>
          <p:cNvSpPr txBox="1"/>
          <p:nvPr/>
        </p:nvSpPr>
        <p:spPr>
          <a:xfrm>
            <a:off x="228600" y="723900"/>
            <a:ext cx="8766976" cy="6001643"/>
          </a:xfrm>
          <a:prstGeom prst="rect">
            <a:avLst/>
          </a:prstGeom>
          <a:noFill/>
        </p:spPr>
        <p:txBody>
          <a:bodyPr wrap="square">
            <a:spAutoFit/>
          </a:bodyPr>
          <a:lstStyle/>
          <a:p>
            <a:pPr algn="just"/>
            <a:r>
              <a:rPr lang="ru-RU" sz="1600" b="1" i="0" u="none" strike="noStrike" dirty="0">
                <a:solidFill>
                  <a:srgbClr val="2D2D8A"/>
                </a:solidFill>
                <a:effectLst/>
                <a:cs typeface="Times New Roman" panose="02020603050405020304" pitchFamily="18" charset="0"/>
              </a:rPr>
              <a:t>Предназначены для </a:t>
            </a:r>
            <a:r>
              <a:rPr lang="ru-RU" sz="1600" b="1" i="0" u="none" strike="noStrike" dirty="0">
                <a:solidFill>
                  <a:srgbClr val="FF0000"/>
                </a:solidFill>
                <a:effectLst/>
                <a:cs typeface="Times New Roman" panose="02020603050405020304" pitchFamily="18" charset="0"/>
              </a:rPr>
              <a:t>измерения полной энергии</a:t>
            </a:r>
            <a:r>
              <a:rPr lang="ru-RU" sz="1600" b="1" i="0" u="none" strike="noStrike" dirty="0">
                <a:solidFill>
                  <a:srgbClr val="2D2D8A"/>
                </a:solidFill>
                <a:effectLst/>
                <a:cs typeface="Times New Roman" panose="02020603050405020304" pitchFamily="18" charset="0"/>
              </a:rPr>
              <a:t> высокоэнергичных (в том числе и нейтральных) частиц. Попав в вещество калориметра частица рождает ливень вторичных частиц, передавая им свою энергию. Ливень поглощается в объеме калориметра и его энергия измеряется.</a:t>
            </a:r>
            <a:endParaRPr lang="en-US" sz="1600" b="1" i="0" u="none" strike="noStrike" dirty="0">
              <a:solidFill>
                <a:srgbClr val="2D2D8A"/>
              </a:solidFill>
              <a:effectLst/>
              <a:cs typeface="Times New Roman" panose="02020603050405020304" pitchFamily="18" charset="0"/>
            </a:endParaRPr>
          </a:p>
          <a:p>
            <a:pPr algn="just"/>
            <a:br>
              <a:rPr lang="ru-RU" sz="1600" b="1" i="0" u="none" strike="noStrike" dirty="0">
                <a:solidFill>
                  <a:srgbClr val="2D2D8A"/>
                </a:solidFill>
                <a:effectLst/>
                <a:cs typeface="Times New Roman" panose="02020603050405020304" pitchFamily="18" charset="0"/>
              </a:rPr>
            </a:br>
            <a:r>
              <a:rPr lang="ru-RU" sz="1600" b="1" i="0" u="none" strike="noStrike" dirty="0">
                <a:solidFill>
                  <a:srgbClr val="2D2D8A"/>
                </a:solidFill>
                <a:effectLst/>
                <a:cs typeface="Times New Roman" panose="02020603050405020304" pitchFamily="18" charset="0"/>
              </a:rPr>
              <a:t>Преимущества калориметров</a:t>
            </a:r>
            <a:r>
              <a:rPr lang="en-US" sz="1600" b="1" i="0" u="none" strike="noStrike" dirty="0">
                <a:solidFill>
                  <a:srgbClr val="2D2D8A"/>
                </a:solidFill>
                <a:effectLst/>
                <a:cs typeface="Times New Roman" panose="02020603050405020304" pitchFamily="18" charset="0"/>
              </a:rPr>
              <a:t>:</a:t>
            </a:r>
            <a:endParaRPr lang="ru-RU" sz="1600" b="1" i="0" u="none" strike="noStrike" dirty="0">
              <a:solidFill>
                <a:srgbClr val="2D2D8A"/>
              </a:solidFill>
              <a:effectLst/>
              <a:cs typeface="Times New Roman" panose="02020603050405020304" pitchFamily="18" charset="0"/>
            </a:endParaRPr>
          </a:p>
          <a:p>
            <a:pPr marL="285750" indent="-285750" algn="just">
              <a:buFont typeface="Arial" panose="020B0604020202020204" pitchFamily="34" charset="0"/>
              <a:buChar char="•"/>
            </a:pPr>
            <a:r>
              <a:rPr lang="ru-RU" sz="1600" b="1" i="0" u="none" strike="noStrike" dirty="0">
                <a:solidFill>
                  <a:srgbClr val="2D2D8A"/>
                </a:solidFill>
                <a:effectLst/>
                <a:cs typeface="Times New Roman" panose="02020603050405020304" pitchFamily="18" charset="0"/>
              </a:rPr>
              <a:t>Калориметры позволяют измерять энергии частиц в диапазоне от нескольких МэВ до максимально достижимой.</a:t>
            </a:r>
            <a:endParaRPr lang="en-US" sz="1600" b="1" i="0" u="none" strike="noStrike" dirty="0">
              <a:solidFill>
                <a:srgbClr val="2D2D8A"/>
              </a:solidFill>
              <a:effectLst/>
              <a:cs typeface="Times New Roman" panose="02020603050405020304" pitchFamily="18" charset="0"/>
            </a:endParaRPr>
          </a:p>
          <a:p>
            <a:pPr marL="285750" indent="-285750" algn="just">
              <a:buFont typeface="Arial" panose="020B0604020202020204" pitchFamily="34" charset="0"/>
              <a:buChar char="•"/>
            </a:pPr>
            <a:r>
              <a:rPr lang="ru-RU" sz="1600" b="1" i="0" u="none" strike="noStrike" dirty="0">
                <a:solidFill>
                  <a:srgbClr val="2D2D8A"/>
                </a:solidFill>
                <a:effectLst/>
                <a:cs typeface="Times New Roman" panose="02020603050405020304" pitchFamily="18" charset="0"/>
              </a:rPr>
              <a:t>Относительное энергетическое разрешение калориметров увеличивается с ростом энергии как Е</a:t>
            </a:r>
            <a:r>
              <a:rPr lang="ru-RU" sz="1600" b="1" i="0" u="none" strike="noStrike" baseline="30000" dirty="0">
                <a:solidFill>
                  <a:srgbClr val="2D2D8A"/>
                </a:solidFill>
                <a:effectLst/>
                <a:cs typeface="Times New Roman" panose="02020603050405020304" pitchFamily="18" charset="0"/>
              </a:rPr>
              <a:t>-1/2</a:t>
            </a:r>
            <a:r>
              <a:rPr lang="ru-RU" sz="1600" b="1" i="0" u="none" strike="noStrike" dirty="0">
                <a:solidFill>
                  <a:srgbClr val="2D2D8A"/>
                </a:solidFill>
                <a:effectLst/>
                <a:cs typeface="Times New Roman" panose="02020603050405020304" pitchFamily="18" charset="0"/>
              </a:rPr>
              <a:t>, где Е − энергия падающей частицы, в то время как у магнитных спектрометров разрешение по импульсу линейно падает с увеличением импульса. Размеры калориметра увеличиваются с энергией логарифмически, в то время как размеры магнитного спектрометра растут с импульсом линейно.</a:t>
            </a:r>
            <a:endParaRPr lang="en-US" sz="1600" b="1" i="0" u="none" strike="noStrike" dirty="0">
              <a:solidFill>
                <a:srgbClr val="2D2D8A"/>
              </a:solidFill>
              <a:effectLst/>
              <a:cs typeface="Times New Roman" panose="02020603050405020304" pitchFamily="18" charset="0"/>
            </a:endParaRPr>
          </a:p>
          <a:p>
            <a:pPr marL="285750" indent="-285750" algn="just">
              <a:buFont typeface="Arial" panose="020B0604020202020204" pitchFamily="34" charset="0"/>
              <a:buChar char="•"/>
            </a:pPr>
            <a:r>
              <a:rPr lang="ru-RU" sz="1600" b="1" i="0" u="none" strike="noStrike" dirty="0">
                <a:solidFill>
                  <a:srgbClr val="2D2D8A"/>
                </a:solidFill>
                <a:effectLst/>
                <a:cs typeface="Times New Roman" panose="02020603050405020304" pitchFamily="18" charset="0"/>
              </a:rPr>
              <a:t>Калориметры </a:t>
            </a:r>
            <a:r>
              <a:rPr lang="ru-RU" sz="1600" b="1" i="0" u="none" strike="noStrike" dirty="0">
                <a:solidFill>
                  <a:srgbClr val="FF0000"/>
                </a:solidFill>
                <a:effectLst/>
                <a:cs typeface="Times New Roman" panose="02020603050405020304" pitchFamily="18" charset="0"/>
              </a:rPr>
              <a:t>чувствительны как к заряженным, так и к нейтральным частицам</a:t>
            </a:r>
            <a:r>
              <a:rPr lang="ru-RU" sz="1600" b="1" i="0" u="none" strike="noStrike" dirty="0">
                <a:solidFill>
                  <a:srgbClr val="2D2D8A"/>
                </a:solidFill>
                <a:effectLst/>
                <a:cs typeface="Times New Roman" panose="02020603050405020304" pitchFamily="18" charset="0"/>
              </a:rPr>
              <a:t>.</a:t>
            </a:r>
            <a:endParaRPr lang="en-US" sz="1600" b="1" i="0" u="none" strike="noStrike" dirty="0">
              <a:solidFill>
                <a:srgbClr val="2D2D8A"/>
              </a:solidFill>
              <a:effectLst/>
              <a:cs typeface="Times New Roman" panose="02020603050405020304" pitchFamily="18" charset="0"/>
            </a:endParaRPr>
          </a:p>
          <a:p>
            <a:pPr marL="285750" indent="-285750" algn="just">
              <a:buFont typeface="Arial" panose="020B0604020202020204" pitchFamily="34" charset="0"/>
              <a:buChar char="•"/>
            </a:pPr>
            <a:r>
              <a:rPr lang="ru-RU" sz="1600" b="1" i="0" u="none" strike="noStrike" dirty="0">
                <a:solidFill>
                  <a:srgbClr val="2D2D8A"/>
                </a:solidFill>
                <a:effectLst/>
                <a:cs typeface="Times New Roman" panose="02020603050405020304" pitchFamily="18" charset="0"/>
              </a:rPr>
              <a:t>При сегментации калориметра можно получить информацию о координатах частиц и струй. Точность измерения координат оси ливня частиц повышается с ростом энергии и может быть лучше, чем 1</a:t>
            </a:r>
            <a:r>
              <a:rPr lang="en-US" sz="1600" b="1" i="0" u="none" strike="noStrike" dirty="0">
                <a:solidFill>
                  <a:srgbClr val="2D2D8A"/>
                </a:solidFill>
                <a:effectLst/>
                <a:cs typeface="Times New Roman" panose="02020603050405020304" pitchFamily="18" charset="0"/>
              </a:rPr>
              <a:t> </a:t>
            </a:r>
            <a:r>
              <a:rPr lang="ru-RU" sz="1600" b="1" i="0" u="none" strike="noStrike" dirty="0">
                <a:solidFill>
                  <a:srgbClr val="2D2D8A"/>
                </a:solidFill>
                <a:effectLst/>
                <a:cs typeface="Times New Roman" panose="02020603050405020304" pitchFamily="18" charset="0"/>
              </a:rPr>
              <a:t>мм. </a:t>
            </a:r>
            <a:endParaRPr lang="en-US" sz="1600" b="1" i="0" u="none" strike="noStrike" dirty="0">
              <a:solidFill>
                <a:srgbClr val="2D2D8A"/>
              </a:solidFill>
              <a:effectLst/>
              <a:cs typeface="Times New Roman" panose="02020603050405020304" pitchFamily="18" charset="0"/>
            </a:endParaRPr>
          </a:p>
          <a:p>
            <a:pPr marL="285750" indent="-285750" algn="just">
              <a:buFont typeface="Arial" panose="020B0604020202020204" pitchFamily="34" charset="0"/>
              <a:buChar char="•"/>
            </a:pPr>
            <a:r>
              <a:rPr lang="ru-RU" sz="1600" b="1" i="0" u="none" strike="noStrike" dirty="0">
                <a:solidFill>
                  <a:srgbClr val="2D2D8A"/>
                </a:solidFill>
                <a:effectLst/>
                <a:cs typeface="Times New Roman" panose="02020603050405020304" pitchFamily="18" charset="0"/>
              </a:rPr>
              <a:t>Калориметры также можно использовать как триггеры для селективного отбора событий</a:t>
            </a:r>
            <a:r>
              <a:rPr lang="en-US" sz="1600" b="1" dirty="0">
                <a:solidFill>
                  <a:srgbClr val="2D2D8A"/>
                </a:solidFill>
                <a:cs typeface="Times New Roman" panose="02020603050405020304" pitchFamily="18" charset="0"/>
              </a:rPr>
              <a:t>.</a:t>
            </a:r>
            <a:endParaRPr lang="en-US" sz="1600" b="1" i="0" u="none" strike="noStrike" dirty="0">
              <a:solidFill>
                <a:srgbClr val="2D2D8A"/>
              </a:solidFill>
              <a:effectLst/>
              <a:cs typeface="Times New Roman" panose="02020603050405020304" pitchFamily="18" charset="0"/>
            </a:endParaRPr>
          </a:p>
          <a:p>
            <a:pPr marL="285750" indent="-285750" algn="just">
              <a:buFont typeface="Arial" panose="020B0604020202020204" pitchFamily="34" charset="0"/>
              <a:buChar char="•"/>
            </a:pPr>
            <a:r>
              <a:rPr lang="ru-RU" sz="1600" b="1" i="0" u="none" strike="noStrike" dirty="0">
                <a:solidFill>
                  <a:srgbClr val="2D2D8A"/>
                </a:solidFill>
                <a:effectLst/>
                <a:cs typeface="Times New Roman" panose="02020603050405020304" pitchFamily="18" charset="0"/>
              </a:rPr>
              <a:t>Калориметры позволяют идентифицировать частицы. Например, различать электроны и фотоны от пионов и мюонов.</a:t>
            </a:r>
            <a:endParaRPr lang="en-US" sz="1600" b="1" i="0" u="none" strike="noStrike" dirty="0">
              <a:solidFill>
                <a:srgbClr val="2D2D8A"/>
              </a:solidFill>
              <a:effectLst/>
              <a:cs typeface="Times New Roman" panose="02020603050405020304" pitchFamily="18" charset="0"/>
            </a:endParaRPr>
          </a:p>
          <a:p>
            <a:pPr algn="just"/>
            <a:endParaRPr lang="en-US" sz="1600" b="1" i="0" u="none" strike="noStrike" dirty="0">
              <a:solidFill>
                <a:srgbClr val="2D2D8A"/>
              </a:solidFill>
              <a:effectLst/>
              <a:cs typeface="Times New Roman" panose="02020603050405020304" pitchFamily="18" charset="0"/>
            </a:endParaRPr>
          </a:p>
          <a:p>
            <a:pPr algn="just"/>
            <a:r>
              <a:rPr lang="ru-RU" sz="1600" b="1" i="0" u="none" strike="noStrike" dirty="0">
                <a:solidFill>
                  <a:srgbClr val="2D2D8A"/>
                </a:solidFill>
                <a:effectLst/>
                <a:cs typeface="Times New Roman" panose="02020603050405020304" pitchFamily="18" charset="0"/>
              </a:rPr>
              <a:t>По типу детектируемых частиц калориметры делятся на электромагнитные и адронные. </a:t>
            </a:r>
            <a:br>
              <a:rPr lang="ru-RU" sz="1600" b="1" i="0" u="none" strike="noStrike" dirty="0">
                <a:solidFill>
                  <a:srgbClr val="2D2D8A"/>
                </a:solidFill>
                <a:effectLst/>
                <a:cs typeface="Times New Roman" panose="02020603050405020304" pitchFamily="18" charset="0"/>
              </a:rPr>
            </a:br>
            <a:r>
              <a:rPr lang="ru-RU" sz="1600" b="1" i="0" u="none" strike="noStrike" dirty="0">
                <a:solidFill>
                  <a:srgbClr val="2D2D8A"/>
                </a:solidFill>
                <a:effectLst/>
                <a:cs typeface="Times New Roman" panose="02020603050405020304" pitchFamily="18" charset="0"/>
              </a:rPr>
              <a:t>Конструктивно калориметры подразделяются на гомогенные и гетерогенные.</a:t>
            </a:r>
          </a:p>
        </p:txBody>
      </p:sp>
      <p:sp>
        <p:nvSpPr>
          <p:cNvPr id="6" name="Slide Number Placeholder 5">
            <a:extLst>
              <a:ext uri="{FF2B5EF4-FFF2-40B4-BE49-F238E27FC236}">
                <a16:creationId xmlns:a16="http://schemas.microsoft.com/office/drawing/2014/main" id="{D15D9CC7-3040-C241-FD29-58CE4B0F3971}"/>
              </a:ext>
            </a:extLst>
          </p:cNvPr>
          <p:cNvSpPr>
            <a:spLocks noGrp="1"/>
          </p:cNvSpPr>
          <p:nvPr>
            <p:ph type="sldNum" sz="quarter" idx="12"/>
          </p:nvPr>
        </p:nvSpPr>
        <p:spPr/>
        <p:txBody>
          <a:bodyPr/>
          <a:lstStyle/>
          <a:p>
            <a:pPr>
              <a:defRPr/>
            </a:pPr>
            <a:fld id="{C4F1A76E-830F-4EA0-AD71-EE3C3D7EE5D9}" type="slidenum">
              <a:rPr lang="en-US" altLang="ru-RU" smtClean="0"/>
              <a:pPr>
                <a:defRPr/>
              </a:pPr>
              <a:t>38</a:t>
            </a:fld>
            <a:endParaRPr lang="en-US" altLang="ru-RU"/>
          </a:p>
        </p:txBody>
      </p:sp>
    </p:spTree>
    <p:extLst>
      <p:ext uri="{BB962C8B-B14F-4D97-AF65-F5344CB8AC3E}">
        <p14:creationId xmlns:p14="http://schemas.microsoft.com/office/powerpoint/2010/main" val="432338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Заголовок 1"/>
          <p:cNvSpPr>
            <a:spLocks noGrp="1"/>
          </p:cNvSpPr>
          <p:nvPr>
            <p:ph type="title"/>
          </p:nvPr>
        </p:nvSpPr>
        <p:spPr>
          <a:xfrm>
            <a:off x="304800" y="57150"/>
            <a:ext cx="8534400" cy="886718"/>
          </a:xfrm>
        </p:spPr>
        <p:txBody>
          <a:bodyPr/>
          <a:lstStyle/>
          <a:p>
            <a:r>
              <a:rPr lang="en-US" altLang="ru-RU" sz="2800" b="1" dirty="0">
                <a:solidFill>
                  <a:srgbClr val="FF0000"/>
                </a:solidFill>
              </a:rPr>
              <a:t>Calorimetric Low Temperature Detectors (CLTD)</a:t>
            </a:r>
            <a:endParaRPr lang="ru-RU" altLang="ru-RU" sz="2800" b="1" dirty="0">
              <a:solidFill>
                <a:srgbClr val="FF0000"/>
              </a:solidFill>
            </a:endParaRPr>
          </a:p>
        </p:txBody>
      </p:sp>
      <p:pic>
        <p:nvPicPr>
          <p:cNvPr id="593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90729"/>
            <a:ext cx="3708400" cy="2736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638800"/>
            <a:ext cx="56102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9802" y="2796540"/>
            <a:ext cx="3555998" cy="288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C33D45CA-C70C-E5EE-98ED-B28AD67F56C4}"/>
              </a:ext>
            </a:extLst>
          </p:cNvPr>
          <p:cNvSpPr txBox="1"/>
          <p:nvPr/>
        </p:nvSpPr>
        <p:spPr>
          <a:xfrm>
            <a:off x="381000" y="943868"/>
            <a:ext cx="8534400" cy="1708160"/>
          </a:xfrm>
          <a:prstGeom prst="rect">
            <a:avLst/>
          </a:prstGeom>
          <a:noFill/>
        </p:spPr>
        <p:txBody>
          <a:bodyPr wrap="square">
            <a:spAutoFit/>
          </a:bodyPr>
          <a:lstStyle/>
          <a:p>
            <a:pPr algn="just"/>
            <a:r>
              <a:rPr lang="en-GB" sz="1500" b="1" dirty="0">
                <a:solidFill>
                  <a:srgbClr val="2D2D8A"/>
                </a:solidFill>
                <a:effectLst/>
                <a:cs typeface="Times New Roman" panose="02020603050405020304" pitchFamily="18" charset="0"/>
              </a:rPr>
              <a:t>CLTDs are operated by reading out the temperature rise of an absorber after the thermalization of the energy which is deposited by an incident particle or photon. Due to the Debye law, these detectors reach their highest sensitivity at low operating temperatures. Their detection concept, which is essentially different from that of conventional energy detectors, opens new and promising perspectives for radiation detectors. In particular, substantial advantage over ionization detectors, based on charge collection, with respect to basic properties like energy resolution, linearity of the energy response, detection threshold, radiation hardness, and others are obtained. </a:t>
            </a:r>
            <a:endParaRPr lang="en-GB" sz="1500" b="1" dirty="0">
              <a:solidFill>
                <a:srgbClr val="2D2D8A"/>
              </a:solidFill>
              <a:cs typeface="Times New Roman" panose="02020603050405020304" pitchFamily="18" charset="0"/>
            </a:endParaRPr>
          </a:p>
        </p:txBody>
      </p:sp>
      <p:sp>
        <p:nvSpPr>
          <p:cNvPr id="2" name="Slide Number Placeholder 1">
            <a:extLst>
              <a:ext uri="{FF2B5EF4-FFF2-40B4-BE49-F238E27FC236}">
                <a16:creationId xmlns:a16="http://schemas.microsoft.com/office/drawing/2014/main" id="{8E358BD0-4E81-7ED9-1F20-74E4B9793599}"/>
              </a:ext>
            </a:extLst>
          </p:cNvPr>
          <p:cNvSpPr>
            <a:spLocks noGrp="1"/>
          </p:cNvSpPr>
          <p:nvPr>
            <p:ph type="sldNum" sz="quarter" idx="12"/>
          </p:nvPr>
        </p:nvSpPr>
        <p:spPr/>
        <p:txBody>
          <a:bodyPr/>
          <a:lstStyle/>
          <a:p>
            <a:pPr>
              <a:defRPr/>
            </a:pPr>
            <a:fld id="{8A6CAA47-324D-4977-A9DE-801C2C7D63AC}" type="slidenum">
              <a:rPr lang="en-US" altLang="ru-RU" smtClean="0"/>
              <a:pPr>
                <a:defRPr/>
              </a:pPr>
              <a:t>39</a:t>
            </a:fld>
            <a:endParaRPr lang="en-US" altLang="ru-R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609600" y="152400"/>
            <a:ext cx="7772400" cy="838200"/>
          </a:xfrm>
        </p:spPr>
        <p:txBody>
          <a:bodyPr/>
          <a:lstStyle/>
          <a:p>
            <a:pPr eaLnBrk="1" hangingPunct="1"/>
            <a:r>
              <a:rPr lang="ru-RU" altLang="ru-RU" sz="2800" b="1" dirty="0">
                <a:solidFill>
                  <a:srgbClr val="FF0000"/>
                </a:solidFill>
              </a:rPr>
              <a:t>Полупроводниковые детекторы</a:t>
            </a:r>
          </a:p>
        </p:txBody>
      </p:sp>
      <p:sp>
        <p:nvSpPr>
          <p:cNvPr id="28676" name="Rectangle 3"/>
          <p:cNvSpPr>
            <a:spLocks noChangeArrowheads="1"/>
          </p:cNvSpPr>
          <p:nvPr/>
        </p:nvSpPr>
        <p:spPr bwMode="auto">
          <a:xfrm>
            <a:off x="419100" y="1137821"/>
            <a:ext cx="8305800" cy="509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defRPr/>
            </a:pPr>
            <a:r>
              <a:rPr lang="ru-RU" sz="2500" b="1" dirty="0">
                <a:solidFill>
                  <a:srgbClr val="2D2D8A"/>
                </a:solidFill>
              </a:rPr>
              <a:t>Энергия, необходимая для рождения одной пары электрон-дырка равна </a:t>
            </a:r>
            <a:r>
              <a:rPr lang="ru-RU" sz="2500" b="1" dirty="0">
                <a:solidFill>
                  <a:srgbClr val="FF0000"/>
                </a:solidFill>
              </a:rPr>
              <a:t>3.62 эВ </a:t>
            </a:r>
            <a:r>
              <a:rPr lang="ru-RU" sz="2500" b="1" dirty="0">
                <a:solidFill>
                  <a:srgbClr val="2D2D8A"/>
                </a:solidFill>
              </a:rPr>
              <a:t>при температуре T = 300 K, 3.72 эВ при T = 80 K </a:t>
            </a:r>
            <a:r>
              <a:rPr lang="ru-RU" sz="2500" b="1" dirty="0">
                <a:solidFill>
                  <a:srgbClr val="FF0000"/>
                </a:solidFill>
              </a:rPr>
              <a:t>в кремнии </a:t>
            </a:r>
            <a:r>
              <a:rPr lang="ru-RU" sz="2500" b="1" dirty="0">
                <a:solidFill>
                  <a:srgbClr val="2D2D8A"/>
                </a:solidFill>
              </a:rPr>
              <a:t>и </a:t>
            </a:r>
            <a:r>
              <a:rPr lang="ru-RU" sz="2500" b="1" dirty="0">
                <a:solidFill>
                  <a:srgbClr val="FF0000"/>
                </a:solidFill>
              </a:rPr>
              <a:t>2.95 эВ в германии</a:t>
            </a:r>
            <a:r>
              <a:rPr lang="ru-RU" sz="2500" b="1" dirty="0">
                <a:solidFill>
                  <a:srgbClr val="2D2D8A"/>
                </a:solidFill>
              </a:rPr>
              <a:t> при T = 80 K. Что при использовании полупроводникового счётчика в качестве спектрометра позволяет в несколько раз улучшить энергетическое разрешение по сравнению с газонаполненными детекторами.</a:t>
            </a:r>
            <a:endParaRPr lang="en-US" sz="2500" b="1" dirty="0">
              <a:solidFill>
                <a:srgbClr val="2D2D8A"/>
              </a:solidFill>
            </a:endParaRPr>
          </a:p>
          <a:p>
            <a:pPr algn="just" eaLnBrk="1" hangingPunct="1">
              <a:defRPr/>
            </a:pPr>
            <a:endParaRPr lang="en-US" sz="2500" b="1" dirty="0">
              <a:solidFill>
                <a:srgbClr val="2D2D8A"/>
              </a:solidFill>
            </a:endParaRPr>
          </a:p>
          <a:p>
            <a:pPr algn="just" eaLnBrk="1" hangingPunct="1">
              <a:defRPr/>
            </a:pPr>
            <a:r>
              <a:rPr lang="ru-RU" sz="2500" b="1" dirty="0">
                <a:solidFill>
                  <a:srgbClr val="2D2D8A"/>
                </a:solidFill>
              </a:rPr>
              <a:t>Недостатки:</a:t>
            </a:r>
          </a:p>
          <a:p>
            <a:pPr marL="457200" indent="-284163" algn="just" eaLnBrk="1" hangingPunct="1">
              <a:buClr>
                <a:srgbClr val="FF0000"/>
              </a:buClr>
              <a:buFont typeface="Wingdings" pitchFamily="2" charset="2"/>
              <a:buChar char="Ø"/>
              <a:defRPr/>
            </a:pPr>
            <a:r>
              <a:rPr lang="ru-RU" sz="2500" b="1" dirty="0">
                <a:solidFill>
                  <a:srgbClr val="2D2D8A"/>
                </a:solidFill>
              </a:rPr>
              <a:t>Высокая плотность ионизации,</a:t>
            </a:r>
          </a:p>
          <a:p>
            <a:pPr marL="457200" indent="-284163" algn="just" eaLnBrk="1" hangingPunct="1">
              <a:buClr>
                <a:srgbClr val="FF0000"/>
              </a:buClr>
              <a:buFont typeface="Wingdings" pitchFamily="2" charset="2"/>
              <a:buChar char="Ø"/>
              <a:defRPr/>
            </a:pPr>
            <a:r>
              <a:rPr lang="ru-RU" sz="2500" b="1" dirty="0">
                <a:solidFill>
                  <a:srgbClr val="2D2D8A"/>
                </a:solidFill>
              </a:rPr>
              <a:t>Радиационная повреждаемость,</a:t>
            </a:r>
          </a:p>
          <a:p>
            <a:pPr marL="457200" indent="-284163" algn="just" eaLnBrk="1" hangingPunct="1">
              <a:buClr>
                <a:srgbClr val="FF0000"/>
              </a:buClr>
              <a:buFont typeface="Wingdings" pitchFamily="2" charset="2"/>
              <a:buChar char="Ø"/>
              <a:defRPr/>
            </a:pPr>
            <a:r>
              <a:rPr lang="ru-RU" sz="2500" b="1" dirty="0">
                <a:solidFill>
                  <a:srgbClr val="2D2D8A"/>
                </a:solidFill>
              </a:rPr>
              <a:t>Цена.</a:t>
            </a:r>
            <a:r>
              <a:rPr lang="ru-RU" sz="2500" dirty="0">
                <a:solidFill>
                  <a:srgbClr val="2D2D8A"/>
                </a:solidFill>
              </a:rPr>
              <a:t> </a:t>
            </a:r>
          </a:p>
        </p:txBody>
      </p:sp>
      <p:sp>
        <p:nvSpPr>
          <p:cNvPr id="2" name="Slide Number Placeholder 1">
            <a:extLst>
              <a:ext uri="{FF2B5EF4-FFF2-40B4-BE49-F238E27FC236}">
                <a16:creationId xmlns:a16="http://schemas.microsoft.com/office/drawing/2014/main" id="{C39C69AF-D93F-103A-43EB-2B6A36F68652}"/>
              </a:ext>
            </a:extLst>
          </p:cNvPr>
          <p:cNvSpPr>
            <a:spLocks noGrp="1"/>
          </p:cNvSpPr>
          <p:nvPr>
            <p:ph type="sldNum" sz="quarter" idx="12"/>
          </p:nvPr>
        </p:nvSpPr>
        <p:spPr/>
        <p:txBody>
          <a:bodyPr/>
          <a:lstStyle/>
          <a:p>
            <a:pPr>
              <a:defRPr/>
            </a:pPr>
            <a:fld id="{C4F1A76E-830F-4EA0-AD71-EE3C3D7EE5D9}" type="slidenum">
              <a:rPr lang="en-US" altLang="ru-RU" smtClean="0"/>
              <a:pPr>
                <a:defRPr/>
              </a:pPr>
              <a:t>4</a:t>
            </a:fld>
            <a:endParaRPr lang="en-US" alt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04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01909"/>
            <a:ext cx="5718536" cy="3233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42F4823B-8760-88B7-7FB3-5B127E42C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350810"/>
            <a:ext cx="7772400" cy="2354790"/>
          </a:xfrm>
          <a:prstGeom prst="rect">
            <a:avLst/>
          </a:prstGeom>
        </p:spPr>
      </p:pic>
      <p:sp>
        <p:nvSpPr>
          <p:cNvPr id="2" name="Slide Number Placeholder 1">
            <a:extLst>
              <a:ext uri="{FF2B5EF4-FFF2-40B4-BE49-F238E27FC236}">
                <a16:creationId xmlns:a16="http://schemas.microsoft.com/office/drawing/2014/main" id="{A9D8018C-A554-91AA-29E0-2A5B11651C63}"/>
              </a:ext>
            </a:extLst>
          </p:cNvPr>
          <p:cNvSpPr>
            <a:spLocks noGrp="1"/>
          </p:cNvSpPr>
          <p:nvPr>
            <p:ph type="sldNum" sz="quarter" idx="12"/>
          </p:nvPr>
        </p:nvSpPr>
        <p:spPr/>
        <p:txBody>
          <a:bodyPr/>
          <a:lstStyle/>
          <a:p>
            <a:pPr>
              <a:defRPr/>
            </a:pPr>
            <a:fld id="{8A6CAA47-324D-4977-A9DE-801C2C7D63AC}" type="slidenum">
              <a:rPr lang="en-US" altLang="ru-RU" smtClean="0"/>
              <a:pPr>
                <a:defRPr/>
              </a:pPr>
              <a:t>40</a:t>
            </a:fld>
            <a:endParaRPr lang="en-US" altLang="ru-RU"/>
          </a:p>
        </p:txBody>
      </p:sp>
      <p:sp>
        <p:nvSpPr>
          <p:cNvPr id="6" name="Заголовок 1">
            <a:extLst>
              <a:ext uri="{FF2B5EF4-FFF2-40B4-BE49-F238E27FC236}">
                <a16:creationId xmlns:a16="http://schemas.microsoft.com/office/drawing/2014/main" id="{3CB3541D-C494-31F4-064E-2709F72BE800}"/>
              </a:ext>
            </a:extLst>
          </p:cNvPr>
          <p:cNvSpPr>
            <a:spLocks noGrp="1"/>
          </p:cNvSpPr>
          <p:nvPr>
            <p:ph type="title"/>
          </p:nvPr>
        </p:nvSpPr>
        <p:spPr>
          <a:xfrm>
            <a:off x="304800" y="57150"/>
            <a:ext cx="8534400" cy="886718"/>
          </a:xfrm>
        </p:spPr>
        <p:txBody>
          <a:bodyPr/>
          <a:lstStyle/>
          <a:p>
            <a:r>
              <a:rPr lang="en-US" altLang="ru-RU" sz="2800" b="1" dirty="0">
                <a:solidFill>
                  <a:srgbClr val="FF0000"/>
                </a:solidFill>
              </a:rPr>
              <a:t>Calorimetric Low Temperature Detectors (CLTD)</a:t>
            </a:r>
            <a:endParaRPr lang="ru-RU" altLang="ru-RU" sz="2800" b="1"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152400"/>
            <a:ext cx="7772400" cy="533400"/>
          </a:xfrm>
        </p:spPr>
        <p:txBody>
          <a:bodyPr/>
          <a:lstStyle/>
          <a:p>
            <a:pPr eaLnBrk="1" hangingPunct="1"/>
            <a:r>
              <a:rPr lang="ru-RU" altLang="ru-RU" sz="2800" b="1" dirty="0">
                <a:solidFill>
                  <a:srgbClr val="FF0000"/>
                </a:solidFill>
              </a:rPr>
              <a:t>Легирование полупроводников</a:t>
            </a:r>
          </a:p>
        </p:txBody>
      </p:sp>
      <p:pic>
        <p:nvPicPr>
          <p:cNvPr id="3" name="Picture 2">
            <a:extLst>
              <a:ext uri="{FF2B5EF4-FFF2-40B4-BE49-F238E27FC236}">
                <a16:creationId xmlns:a16="http://schemas.microsoft.com/office/drawing/2014/main" id="{023E00B8-FCFE-8153-163B-B8210A2F9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791" y="874792"/>
            <a:ext cx="6433218" cy="3394788"/>
          </a:xfrm>
          <a:prstGeom prst="rect">
            <a:avLst/>
          </a:prstGeom>
        </p:spPr>
      </p:pic>
      <p:sp>
        <p:nvSpPr>
          <p:cNvPr id="6" name="Right Arrow 5">
            <a:extLst>
              <a:ext uri="{FF2B5EF4-FFF2-40B4-BE49-F238E27FC236}">
                <a16:creationId xmlns:a16="http://schemas.microsoft.com/office/drawing/2014/main" id="{2C9BA675-5533-89A0-69ED-D056989D6C35}"/>
              </a:ext>
            </a:extLst>
          </p:cNvPr>
          <p:cNvSpPr/>
          <p:nvPr/>
        </p:nvSpPr>
        <p:spPr>
          <a:xfrm rot="14237124">
            <a:off x="6671357" y="2522718"/>
            <a:ext cx="363273" cy="298148"/>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 name="Slide Number Placeholder 1">
            <a:extLst>
              <a:ext uri="{FF2B5EF4-FFF2-40B4-BE49-F238E27FC236}">
                <a16:creationId xmlns:a16="http://schemas.microsoft.com/office/drawing/2014/main" id="{7A192CBF-3DE2-FD61-8BA5-C258C60478B8}"/>
              </a:ext>
            </a:extLst>
          </p:cNvPr>
          <p:cNvSpPr>
            <a:spLocks noGrp="1"/>
          </p:cNvSpPr>
          <p:nvPr>
            <p:ph type="sldNum" sz="quarter" idx="12"/>
          </p:nvPr>
        </p:nvSpPr>
        <p:spPr/>
        <p:txBody>
          <a:bodyPr/>
          <a:lstStyle/>
          <a:p>
            <a:pPr>
              <a:defRPr/>
            </a:pPr>
            <a:fld id="{C4F1A76E-830F-4EA0-AD71-EE3C3D7EE5D9}" type="slidenum">
              <a:rPr lang="en-US" altLang="ru-RU" smtClean="0"/>
              <a:pPr>
                <a:defRPr/>
              </a:pPr>
              <a:t>5</a:t>
            </a:fld>
            <a:endParaRPr lang="en-US" altLang="ru-RU"/>
          </a:p>
        </p:txBody>
      </p:sp>
      <p:pic>
        <p:nvPicPr>
          <p:cNvPr id="1026" name="Picture 2" descr="Doping techniques - Waferfabrication - Semiconductor Technology from A to Z  - Halbleiter.org">
            <a:extLst>
              <a:ext uri="{FF2B5EF4-FFF2-40B4-BE49-F238E27FC236}">
                <a16:creationId xmlns:a16="http://schemas.microsoft.com/office/drawing/2014/main" id="{FA54BB9B-56F4-60F1-D892-C5DD47FB8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46052"/>
            <a:ext cx="4804942" cy="2620054"/>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CA17386A-6647-C6F4-A719-597BA60A0D48}"/>
              </a:ext>
            </a:extLst>
          </p:cNvPr>
          <p:cNvSpPr/>
          <p:nvPr/>
        </p:nvSpPr>
        <p:spPr>
          <a:xfrm rot="14237124">
            <a:off x="3166156" y="2629496"/>
            <a:ext cx="363273" cy="298148"/>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5" name="TextBox 4">
            <a:extLst>
              <a:ext uri="{FF2B5EF4-FFF2-40B4-BE49-F238E27FC236}">
                <a16:creationId xmlns:a16="http://schemas.microsoft.com/office/drawing/2014/main" id="{43C51E60-CC6A-C605-8719-A5F2419469DD}"/>
              </a:ext>
            </a:extLst>
          </p:cNvPr>
          <p:cNvSpPr txBox="1"/>
          <p:nvPr/>
        </p:nvSpPr>
        <p:spPr>
          <a:xfrm>
            <a:off x="5677711" y="4540416"/>
            <a:ext cx="3237689" cy="1938992"/>
          </a:xfrm>
          <a:prstGeom prst="rect">
            <a:avLst/>
          </a:prstGeom>
          <a:noFill/>
        </p:spPr>
        <p:txBody>
          <a:bodyPr wrap="square">
            <a:spAutoFit/>
          </a:bodyPr>
          <a:lstStyle/>
          <a:p>
            <a:pPr algn="just"/>
            <a:r>
              <a:rPr lang="ru-RU" sz="1500" b="1" dirty="0">
                <a:solidFill>
                  <a:srgbClr val="2D2D8A"/>
                </a:solidFill>
              </a:rPr>
              <a:t>Дырка – </a:t>
            </a:r>
            <a:r>
              <a:rPr lang="ru-RU" sz="1500" b="1" dirty="0">
                <a:solidFill>
                  <a:srgbClr val="FF0000"/>
                </a:solidFill>
              </a:rPr>
              <a:t>незаполненная валентная связь</a:t>
            </a:r>
            <a:r>
              <a:rPr lang="ru-RU" sz="1500" b="1" dirty="0">
                <a:solidFill>
                  <a:srgbClr val="2D2D8A"/>
                </a:solidFill>
              </a:rPr>
              <a:t>, которая проявляет себя как положительный заряд (численно равный заряду электрона)</a:t>
            </a:r>
            <a:r>
              <a:rPr lang="en-US" sz="1500" b="1" dirty="0">
                <a:solidFill>
                  <a:srgbClr val="2D2D8A"/>
                </a:solidFill>
              </a:rPr>
              <a:t>. </a:t>
            </a:r>
            <a:r>
              <a:rPr lang="ru-RU" sz="1500" b="1" dirty="0">
                <a:solidFill>
                  <a:srgbClr val="2D2D8A"/>
                </a:solidFill>
              </a:rPr>
              <a:t>Перемещается при заполнении электроном. Подвижность дырок значительно медленнее, чем подвижность электронов.</a:t>
            </a:r>
            <a:endParaRPr lang="en-RU" sz="1500" b="1" dirty="0">
              <a:solidFill>
                <a:srgbClr val="2D2D8A"/>
              </a:solidFill>
            </a:endParaRPr>
          </a:p>
        </p:txBody>
      </p:sp>
    </p:spTree>
    <p:extLst>
      <p:ext uri="{BB962C8B-B14F-4D97-AF65-F5344CB8AC3E}">
        <p14:creationId xmlns:p14="http://schemas.microsoft.com/office/powerpoint/2010/main" val="175790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609600" y="15240"/>
            <a:ext cx="7772400" cy="685800"/>
          </a:xfrm>
        </p:spPr>
        <p:txBody>
          <a:bodyPr/>
          <a:lstStyle/>
          <a:p>
            <a:pPr eaLnBrk="1" hangingPunct="1"/>
            <a:r>
              <a:rPr lang="ru-RU" altLang="ru-RU" sz="2800" b="1" dirty="0">
                <a:solidFill>
                  <a:srgbClr val="FF0000"/>
                </a:solidFill>
              </a:rPr>
              <a:t>Полупроводниковые детекторы</a:t>
            </a:r>
          </a:p>
        </p:txBody>
      </p:sp>
      <p:sp>
        <p:nvSpPr>
          <p:cNvPr id="36868" name="Rectangle 5"/>
          <p:cNvSpPr>
            <a:spLocks noChangeArrowheads="1"/>
          </p:cNvSpPr>
          <p:nvPr/>
        </p:nvSpPr>
        <p:spPr bwMode="auto">
          <a:xfrm>
            <a:off x="228600" y="4657373"/>
            <a:ext cx="86868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eaLnBrk="1" hangingPunct="1">
              <a:spcBef>
                <a:spcPct val="0"/>
              </a:spcBef>
            </a:pPr>
            <a:r>
              <a:rPr lang="ru-RU" altLang="ru-RU" sz="1600" b="1" dirty="0">
                <a:solidFill>
                  <a:srgbClr val="2D2D8A"/>
                </a:solidFill>
              </a:rPr>
              <a:t>Для регистрации заряженных частиц используют кремниевые детекторы и детекторы из сверхчистого германия (</a:t>
            </a:r>
            <a:r>
              <a:rPr lang="ru-RU" altLang="ru-RU" sz="1600" b="1" dirty="0" err="1">
                <a:solidFill>
                  <a:srgbClr val="2D2D8A"/>
                </a:solidFill>
              </a:rPr>
              <a:t>H</a:t>
            </a:r>
            <a:r>
              <a:rPr lang="en-US" altLang="ru-RU" sz="1600" b="1" dirty="0">
                <a:solidFill>
                  <a:srgbClr val="2D2D8A"/>
                </a:solidFill>
              </a:rPr>
              <a:t>P</a:t>
            </a:r>
            <a:r>
              <a:rPr lang="ru-RU" altLang="ru-RU" sz="1600" b="1" dirty="0" err="1">
                <a:solidFill>
                  <a:srgbClr val="2D2D8A"/>
                </a:solidFill>
              </a:rPr>
              <a:t>Ge</a:t>
            </a:r>
            <a:r>
              <a:rPr lang="ru-RU" altLang="ru-RU" sz="1600" b="1" dirty="0">
                <a:solidFill>
                  <a:srgbClr val="2D2D8A"/>
                </a:solidFill>
              </a:rPr>
              <a:t>). </a:t>
            </a:r>
            <a:endParaRPr lang="en-US" altLang="ru-RU" sz="1600" b="1" dirty="0">
              <a:solidFill>
                <a:srgbClr val="2D2D8A"/>
              </a:solidFill>
            </a:endParaRPr>
          </a:p>
          <a:p>
            <a:pPr marL="342900" indent="-342900" eaLnBrk="1" hangingPunct="1">
              <a:spcBef>
                <a:spcPct val="0"/>
              </a:spcBef>
            </a:pPr>
            <a:r>
              <a:rPr lang="ru-RU" altLang="ru-RU" sz="1600" b="1" dirty="0">
                <a:solidFill>
                  <a:srgbClr val="2D2D8A"/>
                </a:solidFill>
              </a:rPr>
              <a:t>Толщина чувствительной области кремниевых детекторов не превышает 5 мм, что соответствует пробегу протонов с энергией ~30 МэВ и </a:t>
            </a:r>
            <a:r>
              <a:rPr lang="el-GR" altLang="ru-RU" sz="1600" b="1" dirty="0">
                <a:solidFill>
                  <a:srgbClr val="2D2D8A"/>
                </a:solidFill>
                <a:cs typeface="Times New Roman" panose="02020603050405020304" pitchFamily="18" charset="0"/>
              </a:rPr>
              <a:t>α</a:t>
            </a:r>
            <a:r>
              <a:rPr lang="ru-RU" altLang="ru-RU" sz="1600" b="1" dirty="0">
                <a:solidFill>
                  <a:srgbClr val="2D2D8A"/>
                </a:solidFill>
              </a:rPr>
              <a:t>-частиц с энергией ~120 МэВ. </a:t>
            </a:r>
            <a:endParaRPr lang="en-US" altLang="ru-RU" sz="1600" b="1" dirty="0">
              <a:solidFill>
                <a:srgbClr val="2D2D8A"/>
              </a:solidFill>
            </a:endParaRPr>
          </a:p>
          <a:p>
            <a:pPr marL="342900" indent="-342900" eaLnBrk="1" hangingPunct="1">
              <a:spcBef>
                <a:spcPct val="0"/>
              </a:spcBef>
            </a:pPr>
            <a:r>
              <a:rPr lang="ru-RU" altLang="ru-RU" sz="1600" b="1" dirty="0">
                <a:solidFill>
                  <a:srgbClr val="2D2D8A"/>
                </a:solidFill>
              </a:rPr>
              <a:t>Для германия толщина 5 мм соответствует пробегам протонов и </a:t>
            </a:r>
            <a:r>
              <a:rPr lang="el-GR" altLang="ru-RU" sz="1600" b="1" dirty="0">
                <a:solidFill>
                  <a:srgbClr val="2D2D8A"/>
                </a:solidFill>
                <a:cs typeface="Times New Roman" panose="02020603050405020304" pitchFamily="18" charset="0"/>
              </a:rPr>
              <a:t>α</a:t>
            </a:r>
            <a:r>
              <a:rPr lang="ru-RU" altLang="ru-RU" sz="1600" b="1" dirty="0">
                <a:solidFill>
                  <a:srgbClr val="2D2D8A"/>
                </a:solidFill>
              </a:rPr>
              <a:t>-частиц с энергиями ~40 МэВ и ~160 МэВ соответственно.</a:t>
            </a:r>
            <a:endParaRPr lang="en-US" altLang="ru-RU" sz="1600" b="1" dirty="0">
              <a:solidFill>
                <a:srgbClr val="2D2D8A"/>
              </a:solidFill>
            </a:endParaRPr>
          </a:p>
          <a:p>
            <a:pPr marL="342900" indent="-342900" eaLnBrk="1" hangingPunct="1">
              <a:spcBef>
                <a:spcPct val="0"/>
              </a:spcBef>
            </a:pPr>
            <a:r>
              <a:rPr lang="ru-RU" altLang="ru-RU" sz="1600" b="1" dirty="0">
                <a:solidFill>
                  <a:srgbClr val="2D2D8A"/>
                </a:solidFill>
              </a:rPr>
              <a:t>Германиевые детекторы могут быть изготовлены с гораздо более толстой чувствительной областью. </a:t>
            </a:r>
          </a:p>
        </p:txBody>
      </p:sp>
      <p:sp>
        <p:nvSpPr>
          <p:cNvPr id="36869" name="AutoShape 7" descr="альфа"/>
          <p:cNvSpPr>
            <a:spLocks noChangeAspect="1" noChangeArrowheads="1"/>
          </p:cNvSpPr>
          <p:nvPr/>
        </p:nvSpPr>
        <p:spPr bwMode="auto">
          <a:xfrm>
            <a:off x="6705600" y="3976688"/>
            <a:ext cx="7620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pic>
        <p:nvPicPr>
          <p:cNvPr id="36870" name="Picture 8" descr="silicon_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387854"/>
            <a:ext cx="5979349" cy="233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987563E-326E-D2CE-3858-FB7C895CD6B4}"/>
              </a:ext>
            </a:extLst>
          </p:cNvPr>
          <p:cNvSpPr>
            <a:spLocks noGrp="1"/>
          </p:cNvSpPr>
          <p:nvPr>
            <p:ph type="sldNum" sz="quarter" idx="12"/>
          </p:nvPr>
        </p:nvSpPr>
        <p:spPr/>
        <p:txBody>
          <a:bodyPr/>
          <a:lstStyle/>
          <a:p>
            <a:pPr>
              <a:defRPr/>
            </a:pPr>
            <a:fld id="{C4F1A76E-830F-4EA0-AD71-EE3C3D7EE5D9}" type="slidenum">
              <a:rPr lang="en-US" altLang="ru-RU" smtClean="0"/>
              <a:pPr>
                <a:defRPr/>
              </a:pPr>
              <a:t>6</a:t>
            </a:fld>
            <a:endParaRPr lang="en-US" altLang="ru-RU"/>
          </a:p>
        </p:txBody>
      </p:sp>
      <p:pic>
        <p:nvPicPr>
          <p:cNvPr id="4" name="Picture 3">
            <a:extLst>
              <a:ext uri="{FF2B5EF4-FFF2-40B4-BE49-F238E27FC236}">
                <a16:creationId xmlns:a16="http://schemas.microsoft.com/office/drawing/2014/main" id="{3B9D9F1B-E675-F903-CB0B-DFA3558B8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135" y="2484535"/>
            <a:ext cx="3233865" cy="1909763"/>
          </a:xfrm>
          <a:prstGeom prst="rect">
            <a:avLst/>
          </a:prstGeom>
        </p:spPr>
      </p:pic>
      <p:sp>
        <p:nvSpPr>
          <p:cNvPr id="5" name="TextBox 4">
            <a:extLst>
              <a:ext uri="{FF2B5EF4-FFF2-40B4-BE49-F238E27FC236}">
                <a16:creationId xmlns:a16="http://schemas.microsoft.com/office/drawing/2014/main" id="{57D393F7-A309-9318-2120-21785949F5C2}"/>
              </a:ext>
            </a:extLst>
          </p:cNvPr>
          <p:cNvSpPr txBox="1"/>
          <p:nvPr/>
        </p:nvSpPr>
        <p:spPr>
          <a:xfrm>
            <a:off x="266700" y="663809"/>
            <a:ext cx="8572500" cy="1661993"/>
          </a:xfrm>
          <a:prstGeom prst="rect">
            <a:avLst/>
          </a:prstGeom>
          <a:noFill/>
        </p:spPr>
        <p:txBody>
          <a:bodyPr wrap="square">
            <a:spAutoFit/>
          </a:bodyPr>
          <a:lstStyle/>
          <a:p>
            <a:pPr algn="just"/>
            <a:r>
              <a:rPr lang="ru-RU" sz="1700" b="1" dirty="0">
                <a:solidFill>
                  <a:srgbClr val="2D2D8A"/>
                </a:solidFill>
              </a:rPr>
              <a:t>Заряжённая</a:t>
            </a:r>
            <a:r>
              <a:rPr lang="en-RU" sz="1700" b="1" dirty="0">
                <a:solidFill>
                  <a:srgbClr val="2D2D8A"/>
                </a:solidFill>
              </a:rPr>
              <a:t> </a:t>
            </a:r>
            <a:r>
              <a:rPr lang="ru-RU" sz="1700" b="1" dirty="0">
                <a:solidFill>
                  <a:srgbClr val="2D2D8A"/>
                </a:solidFill>
              </a:rPr>
              <a:t>частица</a:t>
            </a:r>
            <a:r>
              <a:rPr lang="en-RU" sz="1700" b="1" dirty="0">
                <a:solidFill>
                  <a:srgbClr val="2D2D8A"/>
                </a:solidFill>
              </a:rPr>
              <a:t>, проникая в кристалл, генерирует в нём электронно-дырочные пары. Носители заряда под действием </a:t>
            </a:r>
            <a:r>
              <a:rPr lang="en-RU" sz="1700" b="1" dirty="0">
                <a:solidFill>
                  <a:srgbClr val="FF0000"/>
                </a:solidFill>
              </a:rPr>
              <a:t>приложенного</a:t>
            </a:r>
            <a:r>
              <a:rPr lang="en-RU" sz="1700" b="1" dirty="0">
                <a:solidFill>
                  <a:srgbClr val="2D2D8A"/>
                </a:solidFill>
              </a:rPr>
              <a:t> </a:t>
            </a:r>
            <a:r>
              <a:rPr lang="en-RU" sz="1700" b="1" dirty="0">
                <a:solidFill>
                  <a:srgbClr val="FF0000"/>
                </a:solidFill>
              </a:rPr>
              <a:t>электрич</a:t>
            </a:r>
            <a:r>
              <a:rPr lang="ru-RU" sz="1700" b="1" dirty="0" err="1">
                <a:solidFill>
                  <a:srgbClr val="FF0000"/>
                </a:solidFill>
              </a:rPr>
              <a:t>еского</a:t>
            </a:r>
            <a:r>
              <a:rPr lang="en-RU" sz="1700" b="1" dirty="0">
                <a:solidFill>
                  <a:srgbClr val="FF0000"/>
                </a:solidFill>
              </a:rPr>
              <a:t> поля </a:t>
            </a:r>
            <a:r>
              <a:rPr lang="en-RU" sz="1700" b="1" dirty="0">
                <a:solidFill>
                  <a:srgbClr val="2D2D8A"/>
                </a:solidFill>
              </a:rPr>
              <a:t>перемеща</a:t>
            </a:r>
            <a:r>
              <a:rPr lang="ru-RU" sz="1700" b="1" dirty="0" err="1">
                <a:solidFill>
                  <a:srgbClr val="2D2D8A"/>
                </a:solidFill>
              </a:rPr>
              <a:t>ются</a:t>
            </a:r>
            <a:r>
              <a:rPr lang="en-RU" sz="1700" b="1" dirty="0">
                <a:solidFill>
                  <a:srgbClr val="2D2D8A"/>
                </a:solidFill>
              </a:rPr>
              <a:t> к электродам. В результате возникает электрич</a:t>
            </a:r>
            <a:r>
              <a:rPr lang="ru-RU" sz="1700" b="1" dirty="0" err="1">
                <a:solidFill>
                  <a:srgbClr val="2D2D8A"/>
                </a:solidFill>
              </a:rPr>
              <a:t>еский</a:t>
            </a:r>
            <a:r>
              <a:rPr lang="en-RU" sz="1700" b="1" dirty="0">
                <a:solidFill>
                  <a:srgbClr val="2D2D8A"/>
                </a:solidFill>
              </a:rPr>
              <a:t> импульс, к</a:t>
            </a:r>
            <a:r>
              <a:rPr lang="ru-RU" sz="1700" b="1" dirty="0" err="1">
                <a:solidFill>
                  <a:srgbClr val="2D2D8A"/>
                </a:solidFill>
              </a:rPr>
              <a:t>оторый</a:t>
            </a:r>
            <a:r>
              <a:rPr lang="en-RU" sz="1700" b="1" dirty="0">
                <a:solidFill>
                  <a:srgbClr val="2D2D8A"/>
                </a:solidFill>
              </a:rPr>
              <a:t> усиливается и регистрируется. Для достижения достаточно высокой чувствительности необходимо, чтобы в отсутствии регистрируемых ч</a:t>
            </a:r>
            <a:r>
              <a:rPr lang="ru-RU" sz="1700" b="1" dirty="0" err="1">
                <a:solidFill>
                  <a:srgbClr val="2D2D8A"/>
                </a:solidFill>
              </a:rPr>
              <a:t>астиц</a:t>
            </a:r>
            <a:r>
              <a:rPr lang="en-RU" sz="1700" b="1" dirty="0">
                <a:solidFill>
                  <a:srgbClr val="2D2D8A"/>
                </a:solidFill>
              </a:rPr>
              <a:t> полупроводник был </a:t>
            </a:r>
            <a:r>
              <a:rPr lang="en-RU" sz="1700" b="1" dirty="0">
                <a:solidFill>
                  <a:srgbClr val="FF0000"/>
                </a:solidFill>
              </a:rPr>
              <a:t>обеднён</a:t>
            </a:r>
            <a:r>
              <a:rPr lang="en-RU" sz="1700" b="1" dirty="0">
                <a:solidFill>
                  <a:srgbClr val="2D2D8A"/>
                </a:solidFill>
              </a:rPr>
              <a:t> </a:t>
            </a:r>
            <a:r>
              <a:rPr lang="en-RU" sz="1700" b="1" dirty="0">
                <a:solidFill>
                  <a:srgbClr val="FF0000"/>
                </a:solidFill>
              </a:rPr>
              <a:t>носителями</a:t>
            </a:r>
            <a:r>
              <a:rPr lang="ru-RU" sz="1700" b="1" dirty="0">
                <a:solidFill>
                  <a:srgbClr val="2D2D8A"/>
                </a:solidFill>
              </a:rPr>
              <a:t> (</a:t>
            </a:r>
            <a:r>
              <a:rPr lang="en-RU" sz="1700" b="1" dirty="0">
                <a:solidFill>
                  <a:srgbClr val="2D2D8A"/>
                </a:solidFill>
              </a:rPr>
              <a:t>имел миним</a:t>
            </a:r>
            <a:r>
              <a:rPr lang="ru-RU" sz="1700" b="1" dirty="0" err="1">
                <a:solidFill>
                  <a:srgbClr val="2D2D8A"/>
                </a:solidFill>
              </a:rPr>
              <a:t>альную</a:t>
            </a:r>
            <a:r>
              <a:rPr lang="en-RU" sz="1700" b="1" dirty="0">
                <a:solidFill>
                  <a:srgbClr val="2D2D8A"/>
                </a:solidFill>
              </a:rPr>
              <a:t> электропроводность</a:t>
            </a:r>
            <a:r>
              <a:rPr lang="ru-RU" sz="1700" b="1" dirty="0">
                <a:solidFill>
                  <a:srgbClr val="2D2D8A"/>
                </a:solidFill>
              </a:rPr>
              <a:t>)</a:t>
            </a:r>
            <a:r>
              <a:rPr lang="en-RU" sz="1700" b="1" dirty="0">
                <a:solidFill>
                  <a:srgbClr val="2D2D8A"/>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152400"/>
            <a:ext cx="7772400" cy="533400"/>
          </a:xfrm>
        </p:spPr>
        <p:txBody>
          <a:bodyPr/>
          <a:lstStyle/>
          <a:p>
            <a:pPr eaLnBrk="1" hangingPunct="1"/>
            <a:r>
              <a:rPr lang="ru-RU" altLang="ru-RU" sz="2800" b="1" dirty="0" err="1">
                <a:solidFill>
                  <a:srgbClr val="FF0000"/>
                </a:solidFill>
              </a:rPr>
              <a:t>Стриповые</a:t>
            </a:r>
            <a:r>
              <a:rPr lang="ru-RU" altLang="ru-RU" sz="2800" b="1" dirty="0">
                <a:solidFill>
                  <a:srgbClr val="FF0000"/>
                </a:solidFill>
              </a:rPr>
              <a:t> полупроводниковые детекторы</a:t>
            </a:r>
          </a:p>
        </p:txBody>
      </p:sp>
      <p:sp>
        <p:nvSpPr>
          <p:cNvPr id="37892" name="Rectangle 4"/>
          <p:cNvSpPr>
            <a:spLocks noChangeArrowheads="1"/>
          </p:cNvSpPr>
          <p:nvPr/>
        </p:nvSpPr>
        <p:spPr bwMode="auto">
          <a:xfrm>
            <a:off x="381000" y="823913"/>
            <a:ext cx="8305800"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85750" indent="-285750" algn="just" eaLnBrk="1" hangingPunct="1">
              <a:spcBef>
                <a:spcPct val="0"/>
              </a:spcBef>
            </a:pPr>
            <a:r>
              <a:rPr lang="ru-RU" altLang="ru-RU" sz="1800" b="1" dirty="0">
                <a:solidFill>
                  <a:srgbClr val="2D2D8A"/>
                </a:solidFill>
              </a:rPr>
              <a:t>Для определения </a:t>
            </a:r>
            <a:r>
              <a:rPr lang="ru-RU" altLang="ru-RU" sz="1800" b="1" dirty="0">
                <a:solidFill>
                  <a:srgbClr val="FF0000"/>
                </a:solidFill>
              </a:rPr>
              <a:t>координат</a:t>
            </a:r>
            <a:r>
              <a:rPr lang="ru-RU" altLang="ru-RU" sz="1800" b="1" dirty="0">
                <a:solidFill>
                  <a:srgbClr val="2D2D8A"/>
                </a:solidFill>
              </a:rPr>
              <a:t> частиц используют полупроводниковые </a:t>
            </a:r>
            <a:r>
              <a:rPr lang="ru-RU" altLang="ru-RU" sz="1800" b="1" dirty="0" err="1">
                <a:solidFill>
                  <a:srgbClr val="FF0000"/>
                </a:solidFill>
              </a:rPr>
              <a:t>стриповые</a:t>
            </a:r>
            <a:r>
              <a:rPr lang="ru-RU" altLang="ru-RU" sz="1800" b="1" dirty="0">
                <a:solidFill>
                  <a:srgbClr val="2D2D8A"/>
                </a:solidFill>
              </a:rPr>
              <a:t> детекторы. Они представляют собой пластины монокристалла кремния, на одну из поверхностей которых наносятся </a:t>
            </a:r>
            <a:r>
              <a:rPr lang="ru-RU" altLang="ru-RU" sz="1800" b="1" dirty="0">
                <a:solidFill>
                  <a:srgbClr val="FF0000"/>
                </a:solidFill>
              </a:rPr>
              <a:t>тонкие электроды (стрипы)</a:t>
            </a:r>
            <a:r>
              <a:rPr lang="ru-RU" altLang="ru-RU" sz="1800" b="1" dirty="0">
                <a:solidFill>
                  <a:srgbClr val="2D2D8A"/>
                </a:solidFill>
              </a:rPr>
              <a:t>, отстоящие друг от друга на расстоянии </a:t>
            </a:r>
            <a:r>
              <a:rPr lang="ru-RU" altLang="ru-RU" sz="1800" b="1" dirty="0">
                <a:solidFill>
                  <a:srgbClr val="2D2D8A"/>
                </a:solidFill>
                <a:cs typeface="Times New Roman" panose="02020603050405020304" pitchFamily="18" charset="0"/>
              </a:rPr>
              <a:t>≈</a:t>
            </a:r>
            <a:r>
              <a:rPr lang="ru-RU" altLang="ru-RU" sz="1800" b="1" dirty="0">
                <a:solidFill>
                  <a:srgbClr val="2D2D8A"/>
                </a:solidFill>
              </a:rPr>
              <a:t>20 мкм, а другая покрывается металлическим слоем. </a:t>
            </a:r>
            <a:endParaRPr lang="en-US" altLang="ru-RU" sz="1800" b="1" dirty="0">
              <a:solidFill>
                <a:srgbClr val="2D2D8A"/>
              </a:solidFill>
            </a:endParaRPr>
          </a:p>
          <a:p>
            <a:pPr marL="285750" indent="-285750" algn="just" eaLnBrk="1" hangingPunct="1">
              <a:spcBef>
                <a:spcPct val="0"/>
              </a:spcBef>
            </a:pPr>
            <a:r>
              <a:rPr lang="ru-RU" altLang="ru-RU" sz="1800" b="1" dirty="0">
                <a:solidFill>
                  <a:srgbClr val="2D2D8A"/>
                </a:solidFill>
              </a:rPr>
              <a:t>На электроды подаётся напряжение несколько десятков вольт.</a:t>
            </a:r>
            <a:r>
              <a:rPr lang="en-US" altLang="ru-RU" sz="1800" b="1" dirty="0">
                <a:solidFill>
                  <a:srgbClr val="2D2D8A"/>
                </a:solidFill>
              </a:rPr>
              <a:t> </a:t>
            </a:r>
            <a:r>
              <a:rPr lang="ru-RU" altLang="ru-RU" sz="1800" b="1" dirty="0">
                <a:solidFill>
                  <a:srgbClr val="2D2D8A"/>
                </a:solidFill>
              </a:rPr>
              <a:t>Электронно-дырочные пары, образованные пролетающей заряженной частицей в кристалле, двигаются </a:t>
            </a:r>
            <a:r>
              <a:rPr lang="ru-RU" altLang="ru-RU" sz="1800" b="1" dirty="0">
                <a:solidFill>
                  <a:srgbClr val="FF0000"/>
                </a:solidFill>
              </a:rPr>
              <a:t>к ближайшим электродам </a:t>
            </a:r>
            <a:r>
              <a:rPr lang="ru-RU" altLang="ru-RU" sz="1800" b="1" dirty="0">
                <a:solidFill>
                  <a:srgbClr val="2D2D8A"/>
                </a:solidFill>
              </a:rPr>
              <a:t>и регистрируются в виде импульсов тока. </a:t>
            </a:r>
            <a:endParaRPr lang="en-US" altLang="ru-RU" sz="1800" b="1" dirty="0">
              <a:solidFill>
                <a:srgbClr val="2D2D8A"/>
              </a:solidFill>
            </a:endParaRPr>
          </a:p>
          <a:p>
            <a:pPr marL="285750" indent="-285750" algn="just" eaLnBrk="1" hangingPunct="1">
              <a:spcBef>
                <a:spcPct val="0"/>
              </a:spcBef>
            </a:pPr>
            <a:r>
              <a:rPr lang="ru-RU" altLang="ru-RU" sz="1800" b="1" dirty="0">
                <a:solidFill>
                  <a:srgbClr val="2D2D8A"/>
                </a:solidFill>
              </a:rPr>
              <a:t>Пространственное разрешение </a:t>
            </a:r>
            <a:r>
              <a:rPr lang="ru-RU" altLang="ru-RU" sz="1800" b="1" dirty="0" err="1">
                <a:solidFill>
                  <a:srgbClr val="2D2D8A"/>
                </a:solidFill>
              </a:rPr>
              <a:t>микростриповых</a:t>
            </a:r>
            <a:r>
              <a:rPr lang="ru-RU" altLang="ru-RU" sz="1800" b="1" dirty="0">
                <a:solidFill>
                  <a:srgbClr val="2D2D8A"/>
                </a:solidFill>
              </a:rPr>
              <a:t> детекторов уступает только ядерным эмульсиям и достигает </a:t>
            </a:r>
            <a:r>
              <a:rPr lang="ru-RU" altLang="ru-RU" sz="1800" b="1" dirty="0">
                <a:solidFill>
                  <a:srgbClr val="FF0000"/>
                </a:solidFill>
              </a:rPr>
              <a:t>10 мкм</a:t>
            </a:r>
            <a:r>
              <a:rPr lang="ru-RU" altLang="ru-RU" sz="1800" b="1" dirty="0">
                <a:solidFill>
                  <a:srgbClr val="2D2D8A"/>
                </a:solidFill>
              </a:rPr>
              <a:t>. </a:t>
            </a:r>
            <a:endParaRPr lang="en-US" altLang="ru-RU" sz="1800" b="1" dirty="0">
              <a:solidFill>
                <a:srgbClr val="2D2D8A"/>
              </a:solidFill>
            </a:endParaRPr>
          </a:p>
          <a:p>
            <a:pPr marL="285750" indent="-285750" algn="just" eaLnBrk="1" hangingPunct="1">
              <a:spcBef>
                <a:spcPct val="0"/>
              </a:spcBef>
            </a:pPr>
            <a:r>
              <a:rPr lang="ru-RU" altLang="ru-RU" sz="1800" b="1" dirty="0">
                <a:solidFill>
                  <a:srgbClr val="2D2D8A"/>
                </a:solidFill>
              </a:rPr>
              <a:t>Временное разрешение – 10</a:t>
            </a:r>
            <a:r>
              <a:rPr lang="ru-RU" altLang="ru-RU" sz="1800" b="1" baseline="30000" dirty="0">
                <a:solidFill>
                  <a:srgbClr val="2D2D8A"/>
                </a:solidFill>
              </a:rPr>
              <a:t>-8</a:t>
            </a:r>
            <a:r>
              <a:rPr lang="ru-RU" altLang="ru-RU" sz="1800" b="1" dirty="0">
                <a:solidFill>
                  <a:srgbClr val="2D2D8A"/>
                </a:solidFill>
              </a:rPr>
              <a:t> с. </a:t>
            </a:r>
          </a:p>
        </p:txBody>
      </p:sp>
      <p:pic>
        <p:nvPicPr>
          <p:cNvPr id="37893" name="Picture 6" descr="microstr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209" y="4241800"/>
            <a:ext cx="6582382"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FBF5F50C-6FB6-A534-9009-2E80C30B0535}"/>
              </a:ext>
            </a:extLst>
          </p:cNvPr>
          <p:cNvSpPr>
            <a:spLocks noGrp="1"/>
          </p:cNvSpPr>
          <p:nvPr>
            <p:ph type="sldNum" sz="quarter" idx="12"/>
          </p:nvPr>
        </p:nvSpPr>
        <p:spPr/>
        <p:txBody>
          <a:bodyPr/>
          <a:lstStyle/>
          <a:p>
            <a:pPr>
              <a:defRPr/>
            </a:pPr>
            <a:fld id="{C4F1A76E-830F-4EA0-AD71-EE3C3D7EE5D9}" type="slidenum">
              <a:rPr lang="en-US" altLang="ru-RU" smtClean="0"/>
              <a:pPr>
                <a:defRPr/>
              </a:pPr>
              <a:t>7</a:t>
            </a:fld>
            <a:endParaRPr lang="en-US" alt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609600" y="152400"/>
            <a:ext cx="7772400" cy="685800"/>
          </a:xfrm>
        </p:spPr>
        <p:txBody>
          <a:bodyPr/>
          <a:lstStyle/>
          <a:p>
            <a:pPr eaLnBrk="1" hangingPunct="1"/>
            <a:r>
              <a:rPr lang="ru-RU" altLang="ru-RU" sz="2800" b="1" dirty="0">
                <a:solidFill>
                  <a:srgbClr val="FF0000"/>
                </a:solidFill>
              </a:rPr>
              <a:t>Полупроводниковые детекторы</a:t>
            </a:r>
          </a:p>
        </p:txBody>
      </p:sp>
      <p:sp>
        <p:nvSpPr>
          <p:cNvPr id="38916" name="Rectangle 3"/>
          <p:cNvSpPr>
            <a:spLocks noChangeArrowheads="1"/>
          </p:cNvSpPr>
          <p:nvPr/>
        </p:nvSpPr>
        <p:spPr bwMode="auto">
          <a:xfrm>
            <a:off x="304800" y="830332"/>
            <a:ext cx="86106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85750" indent="-285750" eaLnBrk="1" hangingPunct="1">
              <a:spcBef>
                <a:spcPct val="0"/>
              </a:spcBef>
            </a:pPr>
            <a:r>
              <a:rPr lang="ru-RU" altLang="ru-RU" sz="2000" b="1" dirty="0">
                <a:solidFill>
                  <a:srgbClr val="2D2D8A"/>
                </a:solidFill>
              </a:rPr>
              <a:t>Кремниевые детекторы часто используют при комнатной температуре.</a:t>
            </a:r>
            <a:endParaRPr lang="en-US" altLang="ru-RU" sz="2000" b="1" dirty="0">
              <a:solidFill>
                <a:srgbClr val="2D2D8A"/>
              </a:solidFill>
            </a:endParaRPr>
          </a:p>
          <a:p>
            <a:pPr marL="285750" indent="-285750" eaLnBrk="1" hangingPunct="1">
              <a:spcBef>
                <a:spcPct val="0"/>
              </a:spcBef>
            </a:pPr>
            <a:r>
              <a:rPr lang="ru-RU" altLang="ru-RU" sz="2000" b="1" dirty="0">
                <a:solidFill>
                  <a:srgbClr val="2D2D8A"/>
                </a:solidFill>
              </a:rPr>
              <a:t>Германиевые детекторы всегда </a:t>
            </a:r>
            <a:r>
              <a:rPr lang="ru-RU" altLang="ru-RU" sz="2000" b="1" dirty="0">
                <a:solidFill>
                  <a:srgbClr val="FF0000"/>
                </a:solidFill>
              </a:rPr>
              <a:t>охлаждают</a:t>
            </a:r>
            <a:r>
              <a:rPr lang="ru-RU" altLang="ru-RU" sz="2000" b="1" dirty="0">
                <a:solidFill>
                  <a:srgbClr val="2D2D8A"/>
                </a:solidFill>
              </a:rPr>
              <a:t> до азотных температур.</a:t>
            </a:r>
            <a:endParaRPr lang="en-US" altLang="ru-RU" sz="2000" b="1" dirty="0">
              <a:solidFill>
                <a:srgbClr val="2D2D8A"/>
              </a:solidFill>
            </a:endParaRPr>
          </a:p>
          <a:p>
            <a:pPr marL="285750" indent="-285750" eaLnBrk="1" hangingPunct="1">
              <a:spcBef>
                <a:spcPct val="0"/>
              </a:spcBef>
            </a:pPr>
            <a:r>
              <a:rPr lang="ru-RU" altLang="ru-RU" sz="2000" b="1" dirty="0">
                <a:solidFill>
                  <a:srgbClr val="2D2D8A"/>
                </a:solidFill>
              </a:rPr>
              <a:t>Большие преимущества даёт применение полупроводниковых детекторов в спектрометрах  </a:t>
            </a:r>
            <a:r>
              <a:rPr lang="el-GR" altLang="ru-RU" sz="2000" b="1" dirty="0">
                <a:solidFill>
                  <a:srgbClr val="2D2D8A"/>
                </a:solidFill>
                <a:cs typeface="Times New Roman" panose="02020603050405020304" pitchFamily="18" charset="0"/>
              </a:rPr>
              <a:t>γ</a:t>
            </a:r>
            <a:r>
              <a:rPr lang="ru-RU" altLang="ru-RU" sz="2000" b="1" dirty="0">
                <a:solidFill>
                  <a:srgbClr val="2D2D8A"/>
                </a:solidFill>
              </a:rPr>
              <a:t>-квантов. В этом случае применяются специально выращенные кристаллы сверхчистого германия объёмом до </a:t>
            </a:r>
            <a:r>
              <a:rPr lang="en-US" altLang="ru-RU" sz="2000" b="1" dirty="0">
                <a:solidFill>
                  <a:srgbClr val="2D2D8A"/>
                </a:solidFill>
              </a:rPr>
              <a:t>n</a:t>
            </a:r>
            <a:r>
              <a:rPr lang="en-US" altLang="ru-RU" sz="2000" b="1" dirty="0">
                <a:solidFill>
                  <a:srgbClr val="2D2D8A"/>
                </a:solidFill>
                <a:cs typeface="Times New Roman" panose="02020603050405020304" pitchFamily="18" charset="0"/>
              </a:rPr>
              <a:t>×100</a:t>
            </a:r>
            <a:r>
              <a:rPr lang="ru-RU" altLang="ru-RU" sz="2000" b="1" dirty="0">
                <a:solidFill>
                  <a:srgbClr val="2D2D8A"/>
                </a:solidFill>
              </a:rPr>
              <a:t> см</a:t>
            </a:r>
            <a:r>
              <a:rPr lang="ru-RU" altLang="ru-RU" sz="2000" b="1" baseline="30000" dirty="0">
                <a:solidFill>
                  <a:srgbClr val="2D2D8A"/>
                </a:solidFill>
              </a:rPr>
              <a:t>3</a:t>
            </a:r>
            <a:r>
              <a:rPr lang="ru-RU" altLang="ru-RU" sz="2000" b="1" dirty="0">
                <a:solidFill>
                  <a:srgbClr val="2D2D8A"/>
                </a:solidFill>
              </a:rPr>
              <a:t>. </a:t>
            </a:r>
            <a:r>
              <a:rPr lang="en-US" altLang="ru-RU" sz="2000" b="1" dirty="0">
                <a:solidFill>
                  <a:srgbClr val="2D2D8A"/>
                </a:solidFill>
              </a:rPr>
              <a:t> </a:t>
            </a:r>
            <a:r>
              <a:rPr lang="ru-RU" altLang="ru-RU" sz="2000" b="1" dirty="0">
                <a:solidFill>
                  <a:srgbClr val="2D2D8A"/>
                </a:solidFill>
              </a:rPr>
              <a:t>Германий имеет довольно </a:t>
            </a:r>
            <a:r>
              <a:rPr lang="ru-RU" altLang="ru-RU" sz="2000" b="1" dirty="0">
                <a:solidFill>
                  <a:srgbClr val="FF0000"/>
                </a:solidFill>
              </a:rPr>
              <a:t>высокий атомный номер </a:t>
            </a:r>
            <a:r>
              <a:rPr lang="ru-RU" altLang="ru-RU" sz="2000" b="1" dirty="0" err="1">
                <a:solidFill>
                  <a:srgbClr val="2D2D8A"/>
                </a:solidFill>
              </a:rPr>
              <a:t>Z</a:t>
            </a:r>
            <a:r>
              <a:rPr lang="ru-RU" altLang="ru-RU" sz="2000" b="1" dirty="0">
                <a:solidFill>
                  <a:srgbClr val="2D2D8A"/>
                </a:solidFill>
              </a:rPr>
              <a:t> = 32 и поэтому эффективное сечение взаимодействия </a:t>
            </a:r>
            <a:r>
              <a:rPr lang="el-GR" altLang="ru-RU" sz="2000" b="1" dirty="0">
                <a:solidFill>
                  <a:srgbClr val="2D2D8A"/>
                </a:solidFill>
                <a:cs typeface="Times New Roman" panose="02020603050405020304" pitchFamily="18" charset="0"/>
              </a:rPr>
              <a:t>γ</a:t>
            </a:r>
            <a:r>
              <a:rPr lang="ru-RU" altLang="ru-RU" sz="2000" b="1" dirty="0">
                <a:solidFill>
                  <a:srgbClr val="2D2D8A"/>
                </a:solidFill>
              </a:rPr>
              <a:t>-квантов велико (вероятность фотоэффекта пропорциональна – Z</a:t>
            </a:r>
            <a:r>
              <a:rPr lang="ru-RU" altLang="ru-RU" sz="2000" b="1" baseline="30000" dirty="0">
                <a:solidFill>
                  <a:srgbClr val="2D2D8A"/>
                </a:solidFill>
              </a:rPr>
              <a:t>5</a:t>
            </a:r>
            <a:r>
              <a:rPr lang="ru-RU" altLang="ru-RU" sz="2000" b="1" dirty="0">
                <a:solidFill>
                  <a:srgbClr val="2D2D8A"/>
                </a:solidFill>
              </a:rPr>
              <a:t>, Комптон-эффекта – </a:t>
            </a:r>
            <a:r>
              <a:rPr lang="ru-RU" altLang="ru-RU" sz="2000" b="1" dirty="0" err="1">
                <a:solidFill>
                  <a:srgbClr val="2D2D8A"/>
                </a:solidFill>
              </a:rPr>
              <a:t>Z</a:t>
            </a:r>
            <a:r>
              <a:rPr lang="ru-RU" altLang="ru-RU" sz="2000" b="1" dirty="0">
                <a:solidFill>
                  <a:srgbClr val="2D2D8A"/>
                </a:solidFill>
              </a:rPr>
              <a:t>, рождения пар – Z</a:t>
            </a:r>
            <a:r>
              <a:rPr lang="ru-RU" altLang="ru-RU" sz="2000" b="1" baseline="30000" dirty="0">
                <a:solidFill>
                  <a:srgbClr val="2D2D8A"/>
                </a:solidFill>
              </a:rPr>
              <a:t>2</a:t>
            </a:r>
            <a:r>
              <a:rPr lang="ru-RU" altLang="ru-RU" sz="2000" b="1" dirty="0">
                <a:solidFill>
                  <a:srgbClr val="2D2D8A"/>
                </a:solidFill>
              </a:rPr>
              <a:t>).</a:t>
            </a:r>
            <a:endParaRPr lang="en-US" altLang="ru-RU" sz="2000" b="1" dirty="0">
              <a:solidFill>
                <a:srgbClr val="2D2D8A"/>
              </a:solidFill>
            </a:endParaRPr>
          </a:p>
          <a:p>
            <a:pPr marL="285750" indent="-285750" eaLnBrk="1" hangingPunct="1">
              <a:spcBef>
                <a:spcPct val="0"/>
              </a:spcBef>
            </a:pPr>
            <a:r>
              <a:rPr lang="ru-RU" altLang="ru-RU" sz="2000" b="1" dirty="0">
                <a:solidFill>
                  <a:srgbClr val="2D2D8A"/>
                </a:solidFill>
              </a:rPr>
              <a:t>Чтобы добиться наилучшего энергетического разрешения германиевые кристаллы во время эксперимента охлаждают до температуры жидкого азота (77</a:t>
            </a:r>
            <a:r>
              <a:rPr lang="ru-RU" altLang="ru-RU" sz="2000" b="1" baseline="30000" dirty="0">
                <a:solidFill>
                  <a:srgbClr val="2D2D8A"/>
                </a:solidFill>
              </a:rPr>
              <a:t>о</a:t>
            </a:r>
            <a:r>
              <a:rPr lang="ru-RU" altLang="ru-RU" sz="2000" b="1" dirty="0">
                <a:solidFill>
                  <a:srgbClr val="2D2D8A"/>
                </a:solidFill>
              </a:rPr>
              <a:t> К). </a:t>
            </a:r>
            <a:endParaRPr lang="en-US" altLang="ru-RU" sz="2000" b="1" dirty="0">
              <a:solidFill>
                <a:srgbClr val="2D2D8A"/>
              </a:solidFill>
            </a:endParaRPr>
          </a:p>
          <a:p>
            <a:pPr marL="285750" indent="-285750" eaLnBrk="1" hangingPunct="1">
              <a:spcBef>
                <a:spcPct val="0"/>
              </a:spcBef>
            </a:pPr>
            <a:r>
              <a:rPr lang="ru-RU" altLang="ru-RU" sz="2000" b="1" dirty="0">
                <a:solidFill>
                  <a:srgbClr val="FF0000"/>
                </a:solidFill>
              </a:rPr>
              <a:t>Энергетическое разрешение</a:t>
            </a:r>
            <a:r>
              <a:rPr lang="ru-RU" altLang="ru-RU" sz="2000" b="1" dirty="0">
                <a:solidFill>
                  <a:srgbClr val="2D2D8A"/>
                </a:solidFill>
              </a:rPr>
              <a:t> германиевых детекторов при регистрации </a:t>
            </a:r>
            <a:r>
              <a:rPr lang="el-GR" altLang="ru-RU" sz="2000" b="1" dirty="0">
                <a:solidFill>
                  <a:srgbClr val="2D2D8A"/>
                </a:solidFill>
                <a:cs typeface="Times New Roman" panose="02020603050405020304" pitchFamily="18" charset="0"/>
              </a:rPr>
              <a:t>γ</a:t>
            </a:r>
            <a:r>
              <a:rPr lang="en-US" altLang="ru-RU" sz="2000" b="1" dirty="0">
                <a:solidFill>
                  <a:srgbClr val="2D2D8A"/>
                </a:solidFill>
                <a:cs typeface="Times New Roman" panose="02020603050405020304" pitchFamily="18" charset="0"/>
              </a:rPr>
              <a:t>-</a:t>
            </a:r>
            <a:r>
              <a:rPr lang="ru-RU" altLang="ru-RU" sz="2000" b="1" dirty="0">
                <a:solidFill>
                  <a:srgbClr val="2D2D8A"/>
                </a:solidFill>
              </a:rPr>
              <a:t>квантов достигает </a:t>
            </a:r>
            <a:r>
              <a:rPr lang="ru-RU" altLang="ru-RU" sz="2000" b="1" dirty="0">
                <a:solidFill>
                  <a:srgbClr val="FF0000"/>
                </a:solidFill>
              </a:rPr>
              <a:t>0.1%</a:t>
            </a:r>
            <a:r>
              <a:rPr lang="ru-RU" altLang="ru-RU" sz="2000" b="1" dirty="0">
                <a:solidFill>
                  <a:srgbClr val="2D2D8A"/>
                </a:solidFill>
              </a:rPr>
              <a:t>, что в десятки раз выше, чем у сцинтилляционных детекторов. </a:t>
            </a:r>
            <a:endParaRPr lang="en-US" altLang="ru-RU" sz="2000" b="1" dirty="0">
              <a:solidFill>
                <a:srgbClr val="2D2D8A"/>
              </a:solidFill>
            </a:endParaRPr>
          </a:p>
          <a:p>
            <a:pPr marL="285750" indent="-285750" eaLnBrk="1" hangingPunct="1">
              <a:spcBef>
                <a:spcPct val="0"/>
              </a:spcBef>
            </a:pPr>
            <a:r>
              <a:rPr lang="ru-RU" altLang="ru-RU" sz="2000" b="1" dirty="0">
                <a:solidFill>
                  <a:srgbClr val="FF0000"/>
                </a:solidFill>
              </a:rPr>
              <a:t>Временное разрешение </a:t>
            </a:r>
            <a:r>
              <a:rPr lang="ru-RU" altLang="ru-RU" sz="2000" b="1" dirty="0">
                <a:solidFill>
                  <a:srgbClr val="2D2D8A"/>
                </a:solidFill>
              </a:rPr>
              <a:t>лучших полупроводниковых детекторов </a:t>
            </a:r>
            <a:r>
              <a:rPr lang="ru-RU" altLang="ru-RU" sz="2000" b="1" dirty="0">
                <a:solidFill>
                  <a:srgbClr val="FF0000"/>
                </a:solidFill>
              </a:rPr>
              <a:t>10</a:t>
            </a:r>
            <a:r>
              <a:rPr lang="ru-RU" altLang="ru-RU" sz="2000" b="1" baseline="30000" dirty="0">
                <a:solidFill>
                  <a:srgbClr val="FF0000"/>
                </a:solidFill>
              </a:rPr>
              <a:t>-8</a:t>
            </a:r>
            <a:r>
              <a:rPr lang="ru-RU" altLang="ru-RU" sz="2000" b="1" dirty="0">
                <a:solidFill>
                  <a:srgbClr val="FF0000"/>
                </a:solidFill>
              </a:rPr>
              <a:t>-10</a:t>
            </a:r>
            <a:r>
              <a:rPr lang="ru-RU" altLang="ru-RU" sz="2000" b="1" baseline="30000" dirty="0">
                <a:solidFill>
                  <a:srgbClr val="FF0000"/>
                </a:solidFill>
              </a:rPr>
              <a:t>-9 </a:t>
            </a:r>
            <a:r>
              <a:rPr lang="ru-RU" altLang="ru-RU" sz="2000" b="1" dirty="0">
                <a:solidFill>
                  <a:srgbClr val="FF0000"/>
                </a:solidFill>
              </a:rPr>
              <a:t>с</a:t>
            </a:r>
            <a:r>
              <a:rPr lang="ru-RU" altLang="ru-RU" sz="2000" b="1" dirty="0">
                <a:solidFill>
                  <a:srgbClr val="2D2D8A"/>
                </a:solidFill>
              </a:rPr>
              <a:t>. </a:t>
            </a:r>
          </a:p>
        </p:txBody>
      </p:sp>
      <p:sp>
        <p:nvSpPr>
          <p:cNvPr id="38917" name="AutoShape 4" descr="гамма"/>
          <p:cNvSpPr>
            <a:spLocks noChangeAspect="1" noChangeArrowheads="1"/>
          </p:cNvSpPr>
          <p:nvPr/>
        </p:nvSpPr>
        <p:spPr bwMode="auto">
          <a:xfrm>
            <a:off x="2736850" y="3109913"/>
            <a:ext cx="666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38918" name="AutoShape 5" descr="гамма"/>
          <p:cNvSpPr>
            <a:spLocks noChangeAspect="1" noChangeArrowheads="1"/>
          </p:cNvSpPr>
          <p:nvPr/>
        </p:nvSpPr>
        <p:spPr bwMode="auto">
          <a:xfrm>
            <a:off x="3101975" y="3322638"/>
            <a:ext cx="666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ru-RU" altLang="ru-RU" sz="2400"/>
          </a:p>
        </p:txBody>
      </p:sp>
      <p:sp>
        <p:nvSpPr>
          <p:cNvPr id="2" name="Slide Number Placeholder 1">
            <a:extLst>
              <a:ext uri="{FF2B5EF4-FFF2-40B4-BE49-F238E27FC236}">
                <a16:creationId xmlns:a16="http://schemas.microsoft.com/office/drawing/2014/main" id="{D7951FE2-A6D1-EC55-C765-0A688F6BF270}"/>
              </a:ext>
            </a:extLst>
          </p:cNvPr>
          <p:cNvSpPr>
            <a:spLocks noGrp="1"/>
          </p:cNvSpPr>
          <p:nvPr>
            <p:ph type="sldNum" sz="quarter" idx="12"/>
          </p:nvPr>
        </p:nvSpPr>
        <p:spPr/>
        <p:txBody>
          <a:bodyPr/>
          <a:lstStyle/>
          <a:p>
            <a:pPr>
              <a:defRPr/>
            </a:pPr>
            <a:fld id="{C4F1A76E-830F-4EA0-AD71-EE3C3D7EE5D9}" type="slidenum">
              <a:rPr lang="en-US" altLang="ru-RU" smtClean="0"/>
              <a:pPr>
                <a:defRPr/>
              </a:pPr>
              <a:t>8</a:t>
            </a:fld>
            <a:endParaRPr lang="en-US" alt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40" name="Picture 3"/>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1295400" y="541577"/>
            <a:ext cx="6402298" cy="631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2"/>
          <p:cNvSpPr>
            <a:spLocks noGrp="1" noChangeArrowheads="1"/>
          </p:cNvSpPr>
          <p:nvPr>
            <p:ph type="title"/>
          </p:nvPr>
        </p:nvSpPr>
        <p:spPr>
          <a:xfrm>
            <a:off x="609600" y="152400"/>
            <a:ext cx="7772400" cy="762000"/>
          </a:xfrm>
        </p:spPr>
        <p:txBody>
          <a:bodyPr/>
          <a:lstStyle/>
          <a:p>
            <a:pPr eaLnBrk="1" hangingPunct="1"/>
            <a:r>
              <a:rPr lang="ru-RU" altLang="ru-RU" sz="2800" b="1" dirty="0">
                <a:solidFill>
                  <a:srgbClr val="FF0000"/>
                </a:solidFill>
              </a:rPr>
              <a:t>Влияние температуры на работу полупроводниковых детекторов</a:t>
            </a:r>
          </a:p>
        </p:txBody>
      </p:sp>
      <p:sp>
        <p:nvSpPr>
          <p:cNvPr id="2" name="Slide Number Placeholder 1">
            <a:extLst>
              <a:ext uri="{FF2B5EF4-FFF2-40B4-BE49-F238E27FC236}">
                <a16:creationId xmlns:a16="http://schemas.microsoft.com/office/drawing/2014/main" id="{5D43B8D9-45E2-BC73-43E6-AEFA75AD150E}"/>
              </a:ext>
            </a:extLst>
          </p:cNvPr>
          <p:cNvSpPr>
            <a:spLocks noGrp="1"/>
          </p:cNvSpPr>
          <p:nvPr>
            <p:ph type="sldNum" sz="quarter" idx="12"/>
          </p:nvPr>
        </p:nvSpPr>
        <p:spPr/>
        <p:txBody>
          <a:bodyPr/>
          <a:lstStyle/>
          <a:p>
            <a:pPr>
              <a:defRPr/>
            </a:pPr>
            <a:fld id="{C4F1A76E-830F-4EA0-AD71-EE3C3D7EE5D9}" type="slidenum">
              <a:rPr lang="en-US" altLang="ru-RU" smtClean="0"/>
              <a:pPr>
                <a:defRPr/>
              </a:pPr>
              <a:t>9</a:t>
            </a:fld>
            <a:endParaRPr lang="en-US" altLang="ru-RU"/>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7807</TotalTime>
  <Words>2299</Words>
  <Application>Microsoft Macintosh PowerPoint</Application>
  <PresentationFormat>On-screen Show (4:3)</PresentationFormat>
  <Paragraphs>187</Paragraphs>
  <Slides>40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47" baseType="lpstr">
      <vt:lpstr>Arial</vt:lpstr>
      <vt:lpstr>Times New Roman</vt:lpstr>
      <vt:lpstr>TimesNewRomanPS</vt:lpstr>
      <vt:lpstr>Wingdings</vt:lpstr>
      <vt:lpstr>Default Design</vt:lpstr>
      <vt:lpstr>CorelDRAW</vt:lpstr>
      <vt:lpstr>Corel PHOTO-PAINT 11.0 Image</vt:lpstr>
      <vt:lpstr>Детекторы частиц II</vt:lpstr>
      <vt:lpstr>Детекторы ионизационного типа (Полупроводниковые детекторы)</vt:lpstr>
      <vt:lpstr>Полупроводниковые детекторы</vt:lpstr>
      <vt:lpstr>Полупроводниковые детекторы</vt:lpstr>
      <vt:lpstr>Легирование полупроводников</vt:lpstr>
      <vt:lpstr>Полупроводниковые детекторы</vt:lpstr>
      <vt:lpstr>Стриповые полупроводниковые детекторы</vt:lpstr>
      <vt:lpstr>Полупроводниковые детекторы</vt:lpstr>
      <vt:lpstr>Влияние температуры на работу полупроводниковых детекторов</vt:lpstr>
      <vt:lpstr>Полупроводниковые детекторы</vt:lpstr>
      <vt:lpstr>Радиационная стойкость  полупроводниковых детекторов</vt:lpstr>
      <vt:lpstr>Полупроводниковые детекторы</vt:lpstr>
      <vt:lpstr>DSS-Detectors (Micron Semiconductor Ltd, UK)</vt:lpstr>
      <vt:lpstr>Сборка позиционно-чувствительных кремниевых детекторов</vt:lpstr>
      <vt:lpstr>Выращивание кристаллов Ge и Si</vt:lpstr>
      <vt:lpstr>Полупроводниковые коаксиальные  Ge-детекторы</vt:lpstr>
      <vt:lpstr>Полупроводниковые Ge-детекторы</vt:lpstr>
      <vt:lpstr>Подавление комптоновского рассеяния</vt:lpstr>
      <vt:lpstr>Ge-clover -детектор</vt:lpstr>
      <vt:lpstr>Ge-детектор с BGO защитой</vt:lpstr>
      <vt:lpstr>PowerPoint Presentation</vt:lpstr>
      <vt:lpstr>Алмазный детектор</vt:lpstr>
      <vt:lpstr>Алмазные детекторы</vt:lpstr>
      <vt:lpstr>Алмазные детекторы</vt:lpstr>
      <vt:lpstr>Микроканальные пластины</vt:lpstr>
      <vt:lpstr>Время-пролетные детекторы</vt:lpstr>
      <vt:lpstr>MRPC (Multigap Resistive Plate Chamber)</vt:lpstr>
      <vt:lpstr>Сцинтилляционные детекторы</vt:lpstr>
      <vt:lpstr>Сцинтилляционный детектор</vt:lpstr>
      <vt:lpstr>Сцинтилляторы</vt:lpstr>
      <vt:lpstr>Сцинтилляторы и ФЭУ</vt:lpstr>
      <vt:lpstr>Сцинтилляторы и ФЭУ</vt:lpstr>
      <vt:lpstr>Черенковские детекторы</vt:lpstr>
      <vt:lpstr>Super-Kamioka Neutrino Detection Experiment</vt:lpstr>
      <vt:lpstr>PowerPoint Presentation</vt:lpstr>
      <vt:lpstr>Байкальский нейтринный телескоп</vt:lpstr>
      <vt:lpstr>Калориметрические детекторы</vt:lpstr>
      <vt:lpstr>Калориметрические детекторы</vt:lpstr>
      <vt:lpstr>Calorimetric Low Temperature Detectors (CLTD)</vt:lpstr>
      <vt:lpstr>Calorimetric Low Temperature Detectors (CLTD)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Yakushev</dc:creator>
  <cp:lastModifiedBy>Andrey Isaev</cp:lastModifiedBy>
  <cp:revision>462</cp:revision>
  <cp:lastPrinted>2001-03-15T17:35:28Z</cp:lastPrinted>
  <dcterms:created xsi:type="dcterms:W3CDTF">2001-10-26T22:02:03Z</dcterms:created>
  <dcterms:modified xsi:type="dcterms:W3CDTF">2024-03-28T07:48:28Z</dcterms:modified>
</cp:coreProperties>
</file>